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87" r:id="rId2"/>
    <p:sldId id="295" r:id="rId3"/>
    <p:sldId id="275" r:id="rId4"/>
    <p:sldId id="303" r:id="rId5"/>
    <p:sldId id="276" r:id="rId6"/>
    <p:sldId id="279" r:id="rId7"/>
    <p:sldId id="280" r:id="rId8"/>
    <p:sldId id="304" r:id="rId9"/>
    <p:sldId id="296" r:id="rId10"/>
    <p:sldId id="297" r:id="rId11"/>
    <p:sldId id="298" r:id="rId12"/>
    <p:sldId id="299" r:id="rId13"/>
    <p:sldId id="300" r:id="rId14"/>
    <p:sldId id="301" r:id="rId15"/>
    <p:sldId id="30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123948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640144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599989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1599376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553855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AF80A4-8601-4EE8-AF11-57C89016F1E9}" type="datetimeFigureOut">
              <a:rPr lang="en-US" smtClean="0"/>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783161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AF80A4-8601-4EE8-AF11-57C89016F1E9}" type="datetimeFigureOut">
              <a:rPr lang="en-US" smtClean="0"/>
              <a:t>12/30/2019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064917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AF80A4-8601-4EE8-AF11-57C89016F1E9}" type="datetimeFigureOut">
              <a:rPr lang="en-US" smtClean="0"/>
              <a:t>12/30/2019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250726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AF80A4-8601-4EE8-AF11-57C89016F1E9}" type="datetimeFigureOut">
              <a:rPr lang="en-US" smtClean="0"/>
              <a:t>12/30/2019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903905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F80A4-8601-4EE8-AF11-57C89016F1E9}" type="datetimeFigureOut">
              <a:rPr lang="en-US" smtClean="0"/>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302737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F80A4-8601-4EE8-AF11-57C89016F1E9}" type="datetimeFigureOut">
              <a:rPr lang="en-US" smtClean="0"/>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376389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AF80A4-8601-4EE8-AF11-57C89016F1E9}" type="datetimeFigureOut">
              <a:rPr lang="en-US" smtClean="0"/>
              <a:t>12/30/2019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354F95-D213-455C-AB79-2D93C679408D}" type="slidenum">
              <a:rPr lang="en-US" smtClean="0"/>
              <a:t>‹#›</a:t>
            </a:fld>
            <a:endParaRPr lang="en-US"/>
          </a:p>
        </p:txBody>
      </p:sp>
    </p:spTree>
    <p:extLst>
      <p:ext uri="{BB962C8B-B14F-4D97-AF65-F5344CB8AC3E}">
        <p14:creationId xmlns:p14="http://schemas.microsoft.com/office/powerpoint/2010/main" val="1065165209"/>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7022" y="433754"/>
            <a:ext cx="10019763" cy="7397262"/>
          </a:xfrm>
        </p:spPr>
        <p:txBody>
          <a:bodyPr>
            <a:normAutofit fontScale="90000"/>
          </a:bodyPr>
          <a:lstStyle/>
          <a:p>
            <a:pPr rtl="1"/>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sz="6700" dirty="0" smtClean="0">
                <a:solidFill>
                  <a:srgbClr val="7030A0"/>
                </a:solidFill>
              </a:rPr>
              <a:t>محاضرات في </a:t>
            </a:r>
            <a:br>
              <a:rPr lang="ar-IQ" sz="6700" dirty="0" smtClean="0">
                <a:solidFill>
                  <a:srgbClr val="7030A0"/>
                </a:solidFill>
              </a:rPr>
            </a:br>
            <a:r>
              <a:rPr lang="ar-IQ" sz="6700" dirty="0" smtClean="0">
                <a:solidFill>
                  <a:srgbClr val="7030A0"/>
                </a:solidFill>
              </a:rPr>
              <a:t>التلوث البيئي</a:t>
            </a:r>
            <a:br>
              <a:rPr lang="ar-IQ" sz="6700" dirty="0" smtClean="0">
                <a:solidFill>
                  <a:srgbClr val="7030A0"/>
                </a:solidFill>
              </a:rPr>
            </a:br>
            <a:r>
              <a:rPr lang="ar-IQ" sz="6700" dirty="0" smtClean="0">
                <a:solidFill>
                  <a:srgbClr val="7030A0"/>
                </a:solidFill>
              </a:rPr>
              <a:t/>
            </a:r>
            <a:br>
              <a:rPr lang="ar-IQ" sz="6700" dirty="0" smtClean="0">
                <a:solidFill>
                  <a:srgbClr val="7030A0"/>
                </a:solidFill>
              </a:rPr>
            </a:br>
            <a:r>
              <a:rPr lang="ar-IQ" sz="6700" dirty="0" smtClean="0">
                <a:solidFill>
                  <a:srgbClr val="7030A0"/>
                </a:solidFill>
              </a:rPr>
              <a:t>قسم الفيزياء- المرحلة الرابعة</a:t>
            </a:r>
            <a:br>
              <a:rPr lang="ar-IQ" sz="6700" dirty="0" smtClean="0">
                <a:solidFill>
                  <a:srgbClr val="7030A0"/>
                </a:solidFill>
              </a:rPr>
            </a:br>
            <a:r>
              <a:rPr lang="ar-IQ" sz="6700" dirty="0" smtClean="0">
                <a:solidFill>
                  <a:srgbClr val="7030A0"/>
                </a:solidFill>
              </a:rPr>
              <a:t>م. جاسم محمد عبد اللطيف  </a:t>
            </a:r>
            <a:br>
              <a:rPr lang="ar-IQ" sz="6700" dirty="0" smtClean="0">
                <a:solidFill>
                  <a:srgbClr val="7030A0"/>
                </a:solidFill>
              </a:rPr>
            </a:br>
            <a:r>
              <a:rPr lang="ar-IQ" sz="6700" dirty="0">
                <a:solidFill>
                  <a:srgbClr val="7030A0"/>
                </a:solidFill>
              </a:rPr>
              <a:t/>
            </a:r>
            <a:br>
              <a:rPr lang="ar-IQ" sz="6700" dirty="0">
                <a:solidFill>
                  <a:srgbClr val="7030A0"/>
                </a:solidFill>
              </a:rPr>
            </a:br>
            <a:r>
              <a:rPr lang="ar-IQ" dirty="0" smtClean="0">
                <a:solidFill>
                  <a:srgbClr val="FF0000"/>
                </a:solidFill>
              </a:rPr>
              <a:t/>
            </a:r>
            <a:br>
              <a:rPr lang="ar-IQ" dirty="0" smtClean="0">
                <a:solidFill>
                  <a:srgbClr val="FF0000"/>
                </a:solidFill>
              </a:rPr>
            </a:br>
            <a:r>
              <a:rPr lang="en-US" dirty="0" smtClean="0">
                <a:solidFill>
                  <a:srgbClr val="FF0000"/>
                </a:solidFill>
              </a:rPr>
              <a:t/>
            </a:r>
            <a:br>
              <a:rPr lang="en-US" dirty="0" smtClean="0">
                <a:solidFill>
                  <a:srgbClr val="FF0000"/>
                </a:solidFill>
              </a:rPr>
            </a:br>
            <a:endParaRPr lang="en-US" dirty="0">
              <a:solidFill>
                <a:srgbClr val="FF0000"/>
              </a:solidFill>
            </a:endParaRPr>
          </a:p>
        </p:txBody>
      </p:sp>
    </p:spTree>
    <p:extLst>
      <p:ext uri="{BB962C8B-B14F-4D97-AF65-F5344CB8AC3E}">
        <p14:creationId xmlns:p14="http://schemas.microsoft.com/office/powerpoint/2010/main" val="1060957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1254369"/>
            <a:ext cx="10515600" cy="4922594"/>
          </a:xfrm>
        </p:spPr>
        <p:txBody>
          <a:bodyPr>
            <a:normAutofit fontScale="70000" lnSpcReduction="20000"/>
          </a:bodyPr>
          <a:lstStyle/>
          <a:p>
            <a:pPr marL="0" indent="0" algn="r" rtl="1">
              <a:lnSpc>
                <a:spcPct val="113000"/>
              </a:lnSpc>
              <a:spcAft>
                <a:spcPts val="0"/>
              </a:spcAft>
              <a:buNone/>
            </a:pPr>
            <a:r>
              <a:rPr lang="ar-SA" sz="3200" b="1" dirty="0" smtClean="0">
                <a:solidFill>
                  <a:srgbClr val="002060"/>
                </a:solidFill>
                <a:latin typeface="Times New Roman"/>
                <a:ea typeface="Times New Roman"/>
                <a:cs typeface="Times New Roman"/>
              </a:rPr>
              <a:t>رابعا</a:t>
            </a:r>
            <a:r>
              <a:rPr lang="en-GB" sz="3200" b="1" dirty="0" smtClean="0">
                <a:solidFill>
                  <a:srgbClr val="002060"/>
                </a:solidFill>
                <a:latin typeface="Times New Roman"/>
                <a:ea typeface="Times New Roman"/>
                <a:cs typeface="Times New Roman"/>
              </a:rPr>
              <a:t> </a:t>
            </a:r>
            <a:r>
              <a:rPr lang="en-GB" sz="3200" b="1" dirty="0">
                <a:solidFill>
                  <a:srgbClr val="002060"/>
                </a:solidFill>
                <a:latin typeface="Times New Roman"/>
                <a:ea typeface="Times New Roman"/>
                <a:cs typeface="Times New Roman"/>
              </a:rPr>
              <a:t>: </a:t>
            </a:r>
            <a:r>
              <a:rPr lang="ar-SA" sz="3200" b="1" dirty="0">
                <a:solidFill>
                  <a:srgbClr val="002060"/>
                </a:solidFill>
                <a:latin typeface="Times New Roman"/>
                <a:ea typeface="Times New Roman"/>
                <a:cs typeface="Times New Roman"/>
              </a:rPr>
              <a:t>درجة </a:t>
            </a:r>
            <a:r>
              <a:rPr lang="ar-IQ" sz="3200" b="1" dirty="0">
                <a:solidFill>
                  <a:srgbClr val="002060"/>
                </a:solidFill>
                <a:latin typeface="Times New Roman"/>
                <a:ea typeface="Times New Roman"/>
                <a:cs typeface="Times New Roman"/>
              </a:rPr>
              <a:t>سميتها</a:t>
            </a:r>
            <a:r>
              <a:rPr lang="ar-SA" sz="3200" dirty="0">
                <a:solidFill>
                  <a:srgbClr val="002060"/>
                </a:solidFill>
                <a:latin typeface="Times New Roman"/>
                <a:ea typeface="Times New Roman"/>
                <a:cs typeface="Times New Roman"/>
              </a:rPr>
              <a:t>:-</a:t>
            </a:r>
            <a:endParaRPr lang="en-US" sz="3200" dirty="0">
              <a:solidFill>
                <a:srgbClr val="002060"/>
              </a:solidFill>
              <a:latin typeface="Times New Roman"/>
              <a:ea typeface="Times New Roman"/>
              <a:cs typeface="Simplified Arabic"/>
            </a:endParaRPr>
          </a:p>
          <a:p>
            <a:pPr algn="just" rtl="1">
              <a:lnSpc>
                <a:spcPct val="113000"/>
              </a:lnSpc>
              <a:spcAft>
                <a:spcPts val="0"/>
              </a:spcAft>
            </a:pPr>
            <a:r>
              <a:rPr lang="ar-SA" dirty="0">
                <a:solidFill>
                  <a:srgbClr val="002060"/>
                </a:solidFill>
                <a:latin typeface="Times New Roman"/>
                <a:ea typeface="Times New Roman"/>
                <a:cs typeface="Times New Roman"/>
              </a:rPr>
              <a:t>تعد بعض المواد الملوثة مواد سمية للكائنات </a:t>
            </a:r>
            <a:r>
              <a:rPr lang="ar-IQ" dirty="0">
                <a:solidFill>
                  <a:srgbClr val="002060"/>
                </a:solidFill>
                <a:latin typeface="Times New Roman"/>
                <a:ea typeface="Times New Roman"/>
                <a:cs typeface="Times New Roman"/>
              </a:rPr>
              <a:t>الحية  </a:t>
            </a:r>
            <a:r>
              <a:rPr lang="ar-SA" dirty="0">
                <a:solidFill>
                  <a:srgbClr val="002060"/>
                </a:solidFill>
                <a:latin typeface="Times New Roman"/>
                <a:ea typeface="Times New Roman"/>
                <a:cs typeface="Times New Roman"/>
              </a:rPr>
              <a:t>، ويقصد بالمواد السمية على انها تلك التي تسبب شللا لحركة الكائنات </a:t>
            </a:r>
            <a:r>
              <a:rPr lang="ar-IQ" dirty="0">
                <a:solidFill>
                  <a:srgbClr val="002060"/>
                </a:solidFill>
                <a:latin typeface="Times New Roman"/>
                <a:ea typeface="Times New Roman"/>
                <a:cs typeface="Times New Roman"/>
              </a:rPr>
              <a:t>الحية </a:t>
            </a:r>
            <a:r>
              <a:rPr lang="ar-SA" dirty="0">
                <a:solidFill>
                  <a:srgbClr val="002060"/>
                </a:solidFill>
                <a:latin typeface="Times New Roman"/>
                <a:ea typeface="Times New Roman"/>
                <a:cs typeface="Times New Roman"/>
              </a:rPr>
              <a:t>وتثبط(تبطء) نموها وتؤدي الى موتها من خلال تأثيرها المباشر والفعال على ايقاف وعرقلة الفعاليات الايضية</a:t>
            </a:r>
            <a:r>
              <a:rPr lang="en-GB"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algn="just" rtl="1">
              <a:lnSpc>
                <a:spcPct val="113000"/>
              </a:lnSpc>
              <a:spcAft>
                <a:spcPts val="0"/>
              </a:spcAft>
            </a:pPr>
            <a:r>
              <a:rPr lang="ar-SA" dirty="0">
                <a:solidFill>
                  <a:srgbClr val="002060"/>
                </a:solidFill>
                <a:latin typeface="Times New Roman"/>
                <a:ea typeface="Times New Roman"/>
                <a:cs typeface="Times New Roman"/>
              </a:rPr>
              <a:t>تتفاوت المواد السمية في تأثيرها على تركيبها الكيميائي وعلى تراكيزها ومن </a:t>
            </a:r>
            <a:r>
              <a:rPr lang="ar-SA" dirty="0" err="1">
                <a:solidFill>
                  <a:srgbClr val="002060"/>
                </a:solidFill>
                <a:latin typeface="Times New Roman"/>
                <a:ea typeface="Times New Roman"/>
                <a:cs typeface="Times New Roman"/>
              </a:rPr>
              <a:t>لانواع</a:t>
            </a:r>
            <a:r>
              <a:rPr lang="ar-SA" dirty="0">
                <a:solidFill>
                  <a:srgbClr val="002060"/>
                </a:solidFill>
                <a:latin typeface="Times New Roman"/>
                <a:ea typeface="Times New Roman"/>
                <a:cs typeface="Times New Roman"/>
              </a:rPr>
              <a:t> الرئيسية من الملوثات السمية هي كما يأتي</a:t>
            </a:r>
            <a:r>
              <a:rPr lang="en-GB" dirty="0">
                <a:solidFill>
                  <a:srgbClr val="002060"/>
                </a:solidFill>
                <a:latin typeface="Times New Roman"/>
                <a:ea typeface="Times New Roman"/>
                <a:cs typeface="Times New Roman"/>
              </a:rPr>
              <a:t>.</a:t>
            </a:r>
            <a:endParaRPr lang="en-US" sz="3200" dirty="0">
              <a:solidFill>
                <a:srgbClr val="002060"/>
              </a:solidFill>
              <a:latin typeface="Times New Roman"/>
              <a:ea typeface="Times New Roman"/>
              <a:cs typeface="Simplified Arabic"/>
            </a:endParaRPr>
          </a:p>
          <a:p>
            <a:pPr algn="just" rtl="1">
              <a:lnSpc>
                <a:spcPct val="113000"/>
              </a:lnSpc>
              <a:spcAft>
                <a:spcPts val="0"/>
              </a:spcAft>
            </a:pPr>
            <a:r>
              <a:rPr lang="en-GB" b="1" dirty="0">
                <a:solidFill>
                  <a:srgbClr val="002060"/>
                </a:solidFill>
                <a:latin typeface="Times New Roman"/>
                <a:ea typeface="Times New Roman"/>
                <a:cs typeface="Times New Roman"/>
              </a:rPr>
              <a:t>(1)</a:t>
            </a:r>
            <a:r>
              <a:rPr lang="en-GB" dirty="0">
                <a:solidFill>
                  <a:srgbClr val="002060"/>
                </a:solidFill>
                <a:latin typeface="Times New Roman"/>
                <a:ea typeface="Times New Roman"/>
                <a:cs typeface="Times New Roman"/>
              </a:rPr>
              <a:t> </a:t>
            </a:r>
            <a:r>
              <a:rPr lang="ar-SA" b="1" dirty="0">
                <a:solidFill>
                  <a:srgbClr val="002060"/>
                </a:solidFill>
                <a:latin typeface="Times New Roman"/>
                <a:ea typeface="Times New Roman"/>
                <a:cs typeface="Times New Roman"/>
              </a:rPr>
              <a:t>المعادن</a:t>
            </a:r>
            <a:r>
              <a:rPr lang="en-GB" b="1" dirty="0">
                <a:solidFill>
                  <a:srgbClr val="002060"/>
                </a:solidFill>
                <a:latin typeface="Times New Roman"/>
                <a:ea typeface="Times New Roman"/>
                <a:cs typeface="Times New Roman"/>
              </a:rPr>
              <a:t> :</a:t>
            </a:r>
            <a:r>
              <a:rPr lang="ar-SA" dirty="0">
                <a:solidFill>
                  <a:srgbClr val="002060"/>
                </a:solidFill>
                <a:latin typeface="Times New Roman"/>
                <a:ea typeface="Times New Roman"/>
                <a:cs typeface="Times New Roman"/>
              </a:rPr>
              <a:t>وهي المعادن الثقيلة التي يكون مصدرها على الاغلب من العمليات الصناعية والزراعية كالرصاص والنيكل والزنك والنحاس والزئبق وغيرها .</a:t>
            </a:r>
            <a:endParaRPr lang="en-US" sz="3200" dirty="0">
              <a:solidFill>
                <a:srgbClr val="002060"/>
              </a:solidFill>
              <a:latin typeface="Times New Roman"/>
              <a:ea typeface="Times New Roman"/>
              <a:cs typeface="Simplified Arabic"/>
            </a:endParaRPr>
          </a:p>
          <a:p>
            <a:pPr algn="just" rtl="1">
              <a:lnSpc>
                <a:spcPct val="113000"/>
              </a:lnSpc>
              <a:spcAft>
                <a:spcPts val="0"/>
              </a:spcAft>
            </a:pPr>
            <a:r>
              <a:rPr lang="en-GB" b="1" dirty="0">
                <a:solidFill>
                  <a:srgbClr val="002060"/>
                </a:solidFill>
                <a:latin typeface="Times New Roman"/>
                <a:ea typeface="Times New Roman"/>
                <a:cs typeface="Times New Roman"/>
              </a:rPr>
              <a:t>(2)</a:t>
            </a:r>
            <a:r>
              <a:rPr lang="ar-SA" b="1" dirty="0">
                <a:solidFill>
                  <a:srgbClr val="002060"/>
                </a:solidFill>
                <a:latin typeface="Times New Roman"/>
                <a:ea typeface="Times New Roman"/>
                <a:cs typeface="Times New Roman"/>
              </a:rPr>
              <a:t>المركبات العضوية</a:t>
            </a:r>
            <a:r>
              <a:rPr lang="ar-SA" dirty="0">
                <a:solidFill>
                  <a:srgbClr val="002060"/>
                </a:solidFill>
                <a:latin typeface="Times New Roman"/>
                <a:ea typeface="Times New Roman"/>
                <a:cs typeface="Times New Roman"/>
              </a:rPr>
              <a:t> </a:t>
            </a:r>
            <a:r>
              <a:rPr lang="en-GB" b="1" dirty="0">
                <a:solidFill>
                  <a:srgbClr val="002060"/>
                </a:solidFill>
                <a:latin typeface="Times New Roman"/>
                <a:ea typeface="Times New Roman"/>
                <a:cs typeface="Times New Roman"/>
              </a:rPr>
              <a:t>:</a:t>
            </a:r>
            <a:r>
              <a:rPr lang="en-GB" dirty="0">
                <a:solidFill>
                  <a:srgbClr val="002060"/>
                </a:solidFill>
                <a:latin typeface="Times New Roman"/>
                <a:ea typeface="Times New Roman"/>
                <a:cs typeface="Times New Roman"/>
              </a:rPr>
              <a:t> </a:t>
            </a:r>
            <a:r>
              <a:rPr lang="ar-SA" dirty="0">
                <a:solidFill>
                  <a:srgbClr val="002060"/>
                </a:solidFill>
                <a:latin typeface="Times New Roman"/>
                <a:ea typeface="Times New Roman"/>
                <a:cs typeface="Times New Roman"/>
              </a:rPr>
              <a:t>وتتمثل بالفضلات الصناعية والزراعية والمخلفات المنزلية كالمبيدات العضوية ومبيدات الادغال </a:t>
            </a:r>
            <a:r>
              <a:rPr lang="ar-SA" dirty="0" err="1">
                <a:solidFill>
                  <a:srgbClr val="002060"/>
                </a:solidFill>
                <a:latin typeface="Times New Roman"/>
                <a:ea typeface="Times New Roman"/>
                <a:cs typeface="Times New Roman"/>
              </a:rPr>
              <a:t>والهايدروكاربونات</a:t>
            </a:r>
            <a:r>
              <a:rPr lang="ar-SA" dirty="0">
                <a:solidFill>
                  <a:srgbClr val="002060"/>
                </a:solidFill>
                <a:latin typeface="Times New Roman"/>
                <a:ea typeface="Times New Roman"/>
                <a:cs typeface="Times New Roman"/>
              </a:rPr>
              <a:t> النفطية والمركبات المعدنية</a:t>
            </a:r>
            <a:r>
              <a:rPr lang="en-GB" dirty="0">
                <a:solidFill>
                  <a:srgbClr val="002060"/>
                </a:solidFill>
                <a:latin typeface="Times New Roman"/>
                <a:ea typeface="Times New Roman"/>
                <a:cs typeface="Times New Roman"/>
              </a:rPr>
              <a:t>  </a:t>
            </a:r>
            <a:r>
              <a:rPr lang="ar-SA" dirty="0">
                <a:solidFill>
                  <a:srgbClr val="002060"/>
                </a:solidFill>
                <a:latin typeface="Times New Roman"/>
                <a:ea typeface="Times New Roman"/>
                <a:cs typeface="Times New Roman"/>
              </a:rPr>
              <a:t>العضوية </a:t>
            </a:r>
            <a:r>
              <a:rPr lang="ar-SA" dirty="0" err="1">
                <a:solidFill>
                  <a:srgbClr val="002060"/>
                </a:solidFill>
                <a:latin typeface="Times New Roman"/>
                <a:ea typeface="Times New Roman"/>
                <a:cs typeface="Times New Roman"/>
              </a:rPr>
              <a:t>والفينولات</a:t>
            </a:r>
            <a:r>
              <a:rPr lang="ar-SA" dirty="0">
                <a:solidFill>
                  <a:srgbClr val="002060"/>
                </a:solidFill>
                <a:latin typeface="Times New Roman"/>
                <a:ea typeface="Times New Roman"/>
                <a:cs typeface="Times New Roman"/>
              </a:rPr>
              <a:t> </a:t>
            </a:r>
            <a:r>
              <a:rPr lang="ar-SA" dirty="0" err="1">
                <a:solidFill>
                  <a:srgbClr val="002060"/>
                </a:solidFill>
                <a:latin typeface="Times New Roman"/>
                <a:ea typeface="Times New Roman"/>
                <a:cs typeface="Times New Roman"/>
              </a:rPr>
              <a:t>والفورمالديهايد</a:t>
            </a:r>
            <a:r>
              <a:rPr lang="ar-SA" dirty="0">
                <a:solidFill>
                  <a:srgbClr val="002060"/>
                </a:solidFill>
                <a:latin typeface="Times New Roman"/>
                <a:ea typeface="Times New Roman"/>
                <a:cs typeface="Times New Roman"/>
              </a:rPr>
              <a:t>(أو </a:t>
            </a:r>
            <a:r>
              <a:rPr lang="ar-SA" dirty="0" err="1">
                <a:solidFill>
                  <a:srgbClr val="002060"/>
                </a:solidFill>
                <a:latin typeface="Times New Roman"/>
                <a:ea typeface="Times New Roman"/>
                <a:cs typeface="Times New Roman"/>
              </a:rPr>
              <a:t>الفورمالدهيد</a:t>
            </a:r>
            <a:r>
              <a:rPr lang="ar-SA" dirty="0">
                <a:solidFill>
                  <a:srgbClr val="002060"/>
                </a:solidFill>
                <a:latin typeface="Times New Roman"/>
                <a:ea typeface="Times New Roman"/>
                <a:cs typeface="Times New Roman"/>
              </a:rPr>
              <a:t> ويسمى أيضاً الفورمول أو </a:t>
            </a:r>
            <a:r>
              <a:rPr lang="ar-SA" dirty="0" err="1">
                <a:solidFill>
                  <a:srgbClr val="002060"/>
                </a:solidFill>
                <a:latin typeface="Times New Roman"/>
                <a:ea typeface="Times New Roman"/>
                <a:cs typeface="Times New Roman"/>
              </a:rPr>
              <a:t>ألدهيد</a:t>
            </a:r>
            <a:r>
              <a:rPr lang="ar-SA" dirty="0">
                <a:solidFill>
                  <a:srgbClr val="002060"/>
                </a:solidFill>
                <a:latin typeface="Times New Roman"/>
                <a:ea typeface="Times New Roman"/>
                <a:cs typeface="Times New Roman"/>
              </a:rPr>
              <a:t> النمل (نسبة إلى النمل)، هو مركب عضوي من فصيلة </a:t>
            </a:r>
            <a:r>
              <a:rPr lang="ar-SA" dirty="0" err="1">
                <a:solidFill>
                  <a:srgbClr val="002060"/>
                </a:solidFill>
                <a:latin typeface="Times New Roman"/>
                <a:ea typeface="Times New Roman"/>
                <a:cs typeface="Times New Roman"/>
              </a:rPr>
              <a:t>الألدهيدات</a:t>
            </a:r>
            <a:r>
              <a:rPr lang="ar-SA" dirty="0">
                <a:solidFill>
                  <a:srgbClr val="002060"/>
                </a:solidFill>
                <a:latin typeface="Times New Roman"/>
                <a:ea typeface="Times New Roman"/>
                <a:cs typeface="Times New Roman"/>
              </a:rPr>
              <a:t> ذو الصيغة الكيميائية</a:t>
            </a:r>
            <a:r>
              <a:rPr lang="en-GB" dirty="0">
                <a:solidFill>
                  <a:srgbClr val="002060"/>
                </a:solidFill>
                <a:latin typeface="Times New Roman"/>
                <a:ea typeface="Times New Roman"/>
                <a:cs typeface="Times New Roman"/>
              </a:rPr>
              <a:t> CH</a:t>
            </a:r>
            <a:r>
              <a:rPr lang="en-GB" baseline="-25000" dirty="0">
                <a:solidFill>
                  <a:srgbClr val="002060"/>
                </a:solidFill>
                <a:latin typeface="Times New Roman"/>
                <a:ea typeface="Times New Roman"/>
                <a:cs typeface="Times New Roman"/>
              </a:rPr>
              <a:t>2</a:t>
            </a:r>
            <a:r>
              <a:rPr lang="en-GB" dirty="0">
                <a:solidFill>
                  <a:srgbClr val="002060"/>
                </a:solidFill>
                <a:latin typeface="Times New Roman"/>
                <a:ea typeface="Times New Roman"/>
                <a:cs typeface="Times New Roman"/>
              </a:rPr>
              <a:t>O </a:t>
            </a:r>
            <a:r>
              <a:rPr lang="ar-SA" dirty="0">
                <a:solidFill>
                  <a:srgbClr val="002060"/>
                </a:solidFill>
                <a:latin typeface="Times New Roman"/>
                <a:ea typeface="Times New Roman"/>
                <a:cs typeface="Times New Roman"/>
              </a:rPr>
              <a:t>وهو غاز عديم اللون)</a:t>
            </a:r>
            <a:endParaRPr lang="en-US" sz="3200" dirty="0">
              <a:solidFill>
                <a:srgbClr val="002060"/>
              </a:solidFill>
              <a:latin typeface="Times New Roman"/>
              <a:ea typeface="Times New Roman"/>
              <a:cs typeface="Simplified Arabic"/>
            </a:endParaRPr>
          </a:p>
          <a:p>
            <a:pPr algn="just" rtl="1">
              <a:lnSpc>
                <a:spcPct val="113000"/>
              </a:lnSpc>
              <a:spcAft>
                <a:spcPts val="0"/>
              </a:spcAft>
            </a:pPr>
            <a:r>
              <a:rPr lang="en-GB" dirty="0">
                <a:solidFill>
                  <a:srgbClr val="002060"/>
                </a:solidFill>
                <a:latin typeface="Times New Roman"/>
                <a:ea typeface="Times New Roman"/>
                <a:cs typeface="Times New Roman"/>
              </a:rPr>
              <a:t>  </a:t>
            </a:r>
            <a:r>
              <a:rPr lang="en-GB" b="1" dirty="0">
                <a:solidFill>
                  <a:srgbClr val="002060"/>
                </a:solidFill>
                <a:latin typeface="Times New Roman"/>
                <a:ea typeface="Times New Roman"/>
                <a:cs typeface="Times New Roman"/>
              </a:rPr>
              <a:t>(3)</a:t>
            </a:r>
            <a:r>
              <a:rPr lang="ar-SA" b="1" dirty="0">
                <a:solidFill>
                  <a:srgbClr val="002060"/>
                </a:solidFill>
                <a:latin typeface="Times New Roman"/>
                <a:ea typeface="Times New Roman"/>
                <a:cs typeface="Times New Roman"/>
              </a:rPr>
              <a:t>الغازات</a:t>
            </a:r>
            <a:r>
              <a:rPr lang="ar-SA" dirty="0">
                <a:solidFill>
                  <a:srgbClr val="002060"/>
                </a:solidFill>
                <a:latin typeface="Times New Roman"/>
                <a:ea typeface="Times New Roman"/>
                <a:cs typeface="Times New Roman"/>
              </a:rPr>
              <a:t> </a:t>
            </a:r>
            <a:r>
              <a:rPr lang="en-GB" b="1" dirty="0">
                <a:solidFill>
                  <a:srgbClr val="002060"/>
                </a:solidFill>
                <a:latin typeface="Times New Roman"/>
                <a:ea typeface="Times New Roman"/>
                <a:cs typeface="Times New Roman"/>
              </a:rPr>
              <a:t>:</a:t>
            </a:r>
            <a:r>
              <a:rPr lang="ar-SA" dirty="0">
                <a:solidFill>
                  <a:srgbClr val="002060"/>
                </a:solidFill>
                <a:latin typeface="Times New Roman"/>
                <a:ea typeface="Times New Roman"/>
                <a:cs typeface="Times New Roman"/>
              </a:rPr>
              <a:t> وتتمثل بالغازات التي تنبعث من مداخن المعامل والحرائق والمياه الساخنة كالكلور والامونيا واول اوكسيد الكاربون .</a:t>
            </a:r>
            <a:endParaRPr lang="en-US" sz="3200" dirty="0">
              <a:solidFill>
                <a:srgbClr val="002060"/>
              </a:solidFill>
              <a:latin typeface="Times New Roman"/>
              <a:ea typeface="Times New Roman"/>
              <a:cs typeface="Simplified Arabic"/>
            </a:endParaRPr>
          </a:p>
          <a:p>
            <a:pPr algn="just" rtl="1">
              <a:lnSpc>
                <a:spcPct val="113000"/>
              </a:lnSpc>
              <a:spcAft>
                <a:spcPts val="0"/>
              </a:spcAft>
            </a:pPr>
            <a:r>
              <a:rPr lang="en-GB" b="1" dirty="0">
                <a:solidFill>
                  <a:srgbClr val="002060"/>
                </a:solidFill>
                <a:latin typeface="Times New Roman"/>
                <a:ea typeface="Times New Roman"/>
                <a:cs typeface="Times New Roman"/>
              </a:rPr>
              <a:t>(4)</a:t>
            </a:r>
            <a:r>
              <a:rPr lang="ar-SA" b="1" dirty="0">
                <a:solidFill>
                  <a:srgbClr val="002060"/>
                </a:solidFill>
                <a:latin typeface="Times New Roman"/>
                <a:ea typeface="Times New Roman"/>
                <a:cs typeface="Times New Roman"/>
              </a:rPr>
              <a:t>الايونات السالبة</a:t>
            </a:r>
            <a:r>
              <a:rPr lang="en-GB" b="1" dirty="0">
                <a:solidFill>
                  <a:srgbClr val="002060"/>
                </a:solidFill>
                <a:latin typeface="Times New Roman"/>
                <a:ea typeface="Times New Roman"/>
                <a:cs typeface="Times New Roman"/>
              </a:rPr>
              <a:t>:</a:t>
            </a:r>
            <a:r>
              <a:rPr lang="en-GB" dirty="0">
                <a:solidFill>
                  <a:srgbClr val="002060"/>
                </a:solidFill>
                <a:latin typeface="Times New Roman"/>
                <a:ea typeface="Times New Roman"/>
                <a:cs typeface="Times New Roman"/>
              </a:rPr>
              <a:t> </a:t>
            </a:r>
            <a:r>
              <a:rPr lang="ar-IQ" dirty="0">
                <a:solidFill>
                  <a:srgbClr val="002060"/>
                </a:solidFill>
                <a:latin typeface="Times New Roman"/>
                <a:ea typeface="Times New Roman"/>
                <a:cs typeface="Times New Roman"/>
              </a:rPr>
              <a:t>ايضاً </a:t>
            </a:r>
            <a:r>
              <a:rPr lang="ar-SA" dirty="0">
                <a:solidFill>
                  <a:srgbClr val="002060"/>
                </a:solidFill>
                <a:latin typeface="Times New Roman"/>
                <a:ea typeface="Times New Roman"/>
                <a:cs typeface="Times New Roman"/>
              </a:rPr>
              <a:t>تمثل المخلفات الصناعية مثل ايونات السيانيد والفلور والكبريتيد وفلوريد الهيدروجين</a:t>
            </a:r>
            <a:r>
              <a:rPr lang="en-GB" dirty="0">
                <a:solidFill>
                  <a:srgbClr val="002060"/>
                </a:solidFill>
                <a:latin typeface="Times New Roman"/>
                <a:ea typeface="Times New Roman"/>
                <a:cs typeface="Times New Roman"/>
              </a:rPr>
              <a:t>.</a:t>
            </a:r>
            <a:endParaRPr lang="en-US" sz="3200" dirty="0">
              <a:solidFill>
                <a:srgbClr val="002060"/>
              </a:solidFill>
              <a:latin typeface="Times New Roman"/>
              <a:ea typeface="Times New Roman"/>
              <a:cs typeface="Simplified Arabic"/>
            </a:endParaRPr>
          </a:p>
          <a:p>
            <a:pPr algn="r" rtl="1"/>
            <a:r>
              <a:rPr lang="en-GB" b="1" dirty="0">
                <a:solidFill>
                  <a:srgbClr val="002060"/>
                </a:solidFill>
                <a:latin typeface="Times New Roman"/>
                <a:ea typeface="Times New Roman"/>
              </a:rPr>
              <a:t>(5)</a:t>
            </a:r>
            <a:r>
              <a:rPr lang="ar-SA" b="1" dirty="0">
                <a:solidFill>
                  <a:srgbClr val="002060"/>
                </a:solidFill>
                <a:ea typeface="Times New Roman"/>
                <a:cs typeface="Times New Roman"/>
              </a:rPr>
              <a:t>الحوامض القلويات</a:t>
            </a:r>
            <a:r>
              <a:rPr lang="ar-SA" dirty="0">
                <a:solidFill>
                  <a:srgbClr val="002060"/>
                </a:solidFill>
                <a:ea typeface="Times New Roman"/>
                <a:cs typeface="Times New Roman"/>
              </a:rPr>
              <a:t> </a:t>
            </a:r>
            <a:r>
              <a:rPr lang="en-GB" b="1" dirty="0">
                <a:solidFill>
                  <a:srgbClr val="002060"/>
                </a:solidFill>
                <a:latin typeface="Times New Roman"/>
                <a:ea typeface="Times New Roman"/>
              </a:rPr>
              <a:t>:</a:t>
            </a:r>
            <a:r>
              <a:rPr lang="en-GB" dirty="0">
                <a:solidFill>
                  <a:srgbClr val="002060"/>
                </a:solidFill>
                <a:latin typeface="Times New Roman"/>
                <a:ea typeface="Times New Roman"/>
              </a:rPr>
              <a:t> </a:t>
            </a:r>
            <a:r>
              <a:rPr lang="ar-SA" dirty="0">
                <a:solidFill>
                  <a:srgbClr val="002060"/>
                </a:solidFill>
                <a:ea typeface="Times New Roman"/>
                <a:cs typeface="Times New Roman"/>
              </a:rPr>
              <a:t>مصدرها مخلفات صناعية وزراعية ومنزلية مثل حامض الكبريتيك.</a:t>
            </a:r>
            <a:endParaRPr lang="ar-IQ" dirty="0">
              <a:solidFill>
                <a:srgbClr val="002060"/>
              </a:solidFill>
            </a:endParaRPr>
          </a:p>
        </p:txBody>
      </p:sp>
    </p:spTree>
    <p:extLst>
      <p:ext uri="{BB962C8B-B14F-4D97-AF65-F5344CB8AC3E}">
        <p14:creationId xmlns:p14="http://schemas.microsoft.com/office/powerpoint/2010/main" val="1659100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 rtl="1">
              <a:lnSpc>
                <a:spcPct val="113000"/>
              </a:lnSpc>
              <a:spcAft>
                <a:spcPts val="0"/>
              </a:spcAft>
            </a:pPr>
            <a:r>
              <a:rPr lang="en-US" sz="4000" dirty="0">
                <a:latin typeface="Times New Roman"/>
                <a:ea typeface="Times New Roman"/>
                <a:cs typeface="Times New Roman"/>
              </a:rPr>
              <a:t> </a:t>
            </a:r>
            <a:r>
              <a:rPr lang="ar-SA" b="1" dirty="0">
                <a:solidFill>
                  <a:srgbClr val="7030A0"/>
                </a:solidFill>
                <a:latin typeface="Times New Roman"/>
                <a:ea typeface="Times New Roman"/>
              </a:rPr>
              <a:t>خواص الملوثات</a:t>
            </a:r>
            <a:r>
              <a:rPr lang="ar-SA" dirty="0">
                <a:solidFill>
                  <a:srgbClr val="7030A0"/>
                </a:solidFill>
                <a:latin typeface="Times New Roman"/>
                <a:ea typeface="Times New Roman"/>
              </a:rPr>
              <a:t> </a:t>
            </a:r>
            <a:r>
              <a:rPr lang="en-GB" b="1" dirty="0">
                <a:solidFill>
                  <a:srgbClr val="7030A0"/>
                </a:solidFill>
                <a:latin typeface="Times New Roman"/>
                <a:ea typeface="Times New Roman"/>
                <a:cs typeface="Times New Roman"/>
              </a:rPr>
              <a:t>(Properties of pollutants)</a:t>
            </a:r>
            <a:r>
              <a:rPr lang="en-US" sz="4000" dirty="0">
                <a:solidFill>
                  <a:srgbClr val="7030A0"/>
                </a:solidFill>
                <a:latin typeface="Times New Roman"/>
                <a:ea typeface="Times New Roman"/>
                <a:cs typeface="Simplified Arabic"/>
              </a:rPr>
              <a:t/>
            </a:r>
            <a:br>
              <a:rPr lang="en-US" sz="4000" dirty="0">
                <a:solidFill>
                  <a:srgbClr val="7030A0"/>
                </a:solidFill>
                <a:latin typeface="Times New Roman"/>
                <a:ea typeface="Times New Roman"/>
                <a:cs typeface="Simplified Arabic"/>
              </a:rPr>
            </a:br>
            <a:endParaRPr lang="ar-IQ" dirty="0">
              <a:solidFill>
                <a:srgbClr val="7030A0"/>
              </a:solidFill>
            </a:endParaRPr>
          </a:p>
        </p:txBody>
      </p:sp>
      <p:sp>
        <p:nvSpPr>
          <p:cNvPr id="3" name="عنصر نائب للمحتوى 2"/>
          <p:cNvSpPr>
            <a:spLocks noGrp="1"/>
          </p:cNvSpPr>
          <p:nvPr>
            <p:ph idx="1"/>
          </p:nvPr>
        </p:nvSpPr>
        <p:spPr/>
        <p:txBody>
          <a:bodyPr>
            <a:normAutofit fontScale="77500" lnSpcReduction="20000"/>
          </a:bodyPr>
          <a:lstStyle/>
          <a:p>
            <a:pPr algn="just" rtl="1">
              <a:lnSpc>
                <a:spcPct val="113000"/>
              </a:lnSpc>
              <a:spcAft>
                <a:spcPts val="0"/>
              </a:spcAft>
            </a:pPr>
            <a:r>
              <a:rPr lang="ar-SA" dirty="0">
                <a:solidFill>
                  <a:srgbClr val="002060"/>
                </a:solidFill>
                <a:latin typeface="Times New Roman"/>
                <a:ea typeface="Times New Roman"/>
                <a:cs typeface="Times New Roman"/>
              </a:rPr>
              <a:t>ستظل الملوثات مشكلة حقيقية وعلامة مميزة حتى لو كانت ظهورها من حين الى اخر ، ولكي يتم تقييم مدى </a:t>
            </a:r>
            <a:r>
              <a:rPr lang="ar-SA" dirty="0" smtClean="0">
                <a:solidFill>
                  <a:srgbClr val="002060"/>
                </a:solidFill>
                <a:latin typeface="Times New Roman"/>
                <a:ea typeface="Times New Roman"/>
                <a:cs typeface="Times New Roman"/>
              </a:rPr>
              <a:t>تأثير</a:t>
            </a:r>
            <a:r>
              <a:rPr lang="ar-IQ" dirty="0" smtClean="0">
                <a:solidFill>
                  <a:srgbClr val="002060"/>
                </a:solidFill>
                <a:latin typeface="Times New Roman"/>
                <a:ea typeface="Times New Roman"/>
                <a:cs typeface="Times New Roman"/>
              </a:rPr>
              <a:t> </a:t>
            </a:r>
            <a:r>
              <a:rPr lang="ar-SA" dirty="0" smtClean="0">
                <a:solidFill>
                  <a:srgbClr val="002060"/>
                </a:solidFill>
                <a:latin typeface="Times New Roman"/>
                <a:ea typeface="Times New Roman"/>
                <a:cs typeface="Times New Roman"/>
              </a:rPr>
              <a:t>الملوثات </a:t>
            </a:r>
            <a:r>
              <a:rPr lang="ar-SA" dirty="0">
                <a:solidFill>
                  <a:srgbClr val="002060"/>
                </a:solidFill>
                <a:latin typeface="Times New Roman"/>
                <a:ea typeface="Times New Roman"/>
                <a:cs typeface="Times New Roman"/>
              </a:rPr>
              <a:t>على البيئة وحجم التلوث الذي يؤثر فيه ، لابد من دراسة الخواص التي تتميز بها الملوثات </a:t>
            </a:r>
            <a:r>
              <a:rPr lang="ar-IQ" dirty="0">
                <a:solidFill>
                  <a:srgbClr val="002060"/>
                </a:solidFill>
                <a:latin typeface="Times New Roman"/>
                <a:ea typeface="Times New Roman"/>
                <a:cs typeface="Times New Roman"/>
              </a:rPr>
              <a:t>وهي</a:t>
            </a:r>
            <a:r>
              <a:rPr lang="ar-SA" dirty="0">
                <a:solidFill>
                  <a:srgbClr val="002060"/>
                </a:solidFill>
                <a:latin typeface="Times New Roman"/>
                <a:ea typeface="Times New Roman"/>
                <a:cs typeface="Times New Roman"/>
              </a:rPr>
              <a:t>:-</a:t>
            </a:r>
            <a:r>
              <a:rPr lang="en-GB" dirty="0">
                <a:solidFill>
                  <a:srgbClr val="002060"/>
                </a:solidFill>
                <a:latin typeface="Times New Roman"/>
                <a:ea typeface="Times New Roman"/>
                <a:cs typeface="Times New Roman"/>
              </a:rPr>
              <a:t>.</a:t>
            </a:r>
            <a:endParaRPr lang="en-US" sz="3200" dirty="0">
              <a:solidFill>
                <a:srgbClr val="002060"/>
              </a:solidFill>
              <a:latin typeface="Times New Roman"/>
              <a:ea typeface="Times New Roman"/>
              <a:cs typeface="Simplified Arabic"/>
            </a:endParaRPr>
          </a:p>
          <a:p>
            <a:pPr marL="0" indent="0" algn="r" rtl="1">
              <a:lnSpc>
                <a:spcPct val="113000"/>
              </a:lnSpc>
              <a:spcAft>
                <a:spcPts val="0"/>
              </a:spcAft>
              <a:buNone/>
            </a:pPr>
            <a:r>
              <a:rPr lang="ar-SA" dirty="0">
                <a:solidFill>
                  <a:srgbClr val="002060"/>
                </a:solidFill>
                <a:latin typeface="Times New Roman"/>
                <a:ea typeface="Times New Roman"/>
                <a:cs typeface="Times New Roman"/>
              </a:rPr>
              <a:t>1- تأثيرها السام على مدى القصير والبعيد .</a:t>
            </a:r>
            <a:endParaRPr lang="en-US" sz="3200" dirty="0">
              <a:solidFill>
                <a:srgbClr val="002060"/>
              </a:solidFill>
              <a:latin typeface="Times New Roman"/>
              <a:ea typeface="Times New Roman"/>
              <a:cs typeface="Simplified Arabic"/>
            </a:endParaRPr>
          </a:p>
          <a:p>
            <a:pPr marL="0" indent="0" algn="r" rtl="1">
              <a:lnSpc>
                <a:spcPct val="113000"/>
              </a:lnSpc>
              <a:spcAft>
                <a:spcPts val="0"/>
              </a:spcAft>
              <a:buNone/>
            </a:pPr>
            <a:r>
              <a:rPr lang="ar-SA" dirty="0" smtClean="0">
                <a:solidFill>
                  <a:srgbClr val="002060"/>
                </a:solidFill>
                <a:latin typeface="Times New Roman"/>
                <a:ea typeface="Times New Roman"/>
                <a:cs typeface="Times New Roman"/>
              </a:rPr>
              <a:t>2- </a:t>
            </a:r>
            <a:r>
              <a:rPr lang="ar-SA" dirty="0">
                <a:solidFill>
                  <a:srgbClr val="002060"/>
                </a:solidFill>
                <a:latin typeface="Times New Roman"/>
                <a:ea typeface="Times New Roman"/>
                <a:cs typeface="Times New Roman"/>
              </a:rPr>
              <a:t>ثباتها(مقاومتها للتحلل الحياتي) في النظام </a:t>
            </a:r>
            <a:r>
              <a:rPr lang="ar-IQ" dirty="0">
                <a:solidFill>
                  <a:srgbClr val="002060"/>
                </a:solidFill>
                <a:latin typeface="Times New Roman"/>
                <a:ea typeface="Times New Roman"/>
                <a:cs typeface="Times New Roman"/>
              </a:rPr>
              <a:t>البيئي</a:t>
            </a:r>
            <a:r>
              <a:rPr lang="ar-SA" dirty="0">
                <a:solidFill>
                  <a:srgbClr val="002060"/>
                </a:solidFill>
                <a:latin typeface="Times New Roman"/>
                <a:ea typeface="Times New Roman"/>
                <a:cs typeface="Times New Roman"/>
              </a:rPr>
              <a:t>.</a:t>
            </a:r>
            <a:r>
              <a:rPr lang="en-GB"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marL="0" indent="0" algn="r" rtl="1">
              <a:lnSpc>
                <a:spcPct val="113000"/>
              </a:lnSpc>
              <a:spcAft>
                <a:spcPts val="0"/>
              </a:spcAft>
              <a:buNone/>
            </a:pPr>
            <a:r>
              <a:rPr lang="ar-SA" dirty="0">
                <a:solidFill>
                  <a:srgbClr val="002060"/>
                </a:solidFill>
                <a:latin typeface="Times New Roman"/>
                <a:ea typeface="Times New Roman"/>
                <a:cs typeface="Times New Roman"/>
              </a:rPr>
              <a:t>3- خاصيتها في الانتشار والتخفيف.</a:t>
            </a:r>
            <a:r>
              <a:rPr lang="en-GB"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marL="0" indent="0" algn="r" rtl="1">
              <a:lnSpc>
                <a:spcPct val="113000"/>
              </a:lnSpc>
              <a:spcAft>
                <a:spcPts val="0"/>
              </a:spcAft>
              <a:buNone/>
            </a:pPr>
            <a:r>
              <a:rPr lang="ar-SA" dirty="0">
                <a:solidFill>
                  <a:srgbClr val="002060"/>
                </a:solidFill>
                <a:latin typeface="Times New Roman"/>
                <a:ea typeface="Times New Roman"/>
                <a:cs typeface="Times New Roman"/>
              </a:rPr>
              <a:t>4- تفاعلاتها الكيميائية والتجزؤ وما ينتج من تداخل بين انواع </a:t>
            </a:r>
            <a:r>
              <a:rPr lang="ar-IQ" dirty="0">
                <a:solidFill>
                  <a:srgbClr val="002060"/>
                </a:solidFill>
                <a:latin typeface="Times New Roman"/>
                <a:ea typeface="Times New Roman"/>
                <a:cs typeface="Times New Roman"/>
              </a:rPr>
              <a:t>التحلل</a:t>
            </a:r>
            <a:r>
              <a:rPr lang="ar-SA" dirty="0">
                <a:solidFill>
                  <a:srgbClr val="002060"/>
                </a:solidFill>
                <a:latin typeface="Times New Roman"/>
                <a:ea typeface="Times New Roman"/>
                <a:cs typeface="Times New Roman"/>
              </a:rPr>
              <a:t>.</a:t>
            </a:r>
            <a:r>
              <a:rPr lang="en-GB"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marL="0" indent="0" algn="r" rtl="1">
              <a:lnSpc>
                <a:spcPct val="113000"/>
              </a:lnSpc>
              <a:spcAft>
                <a:spcPts val="0"/>
              </a:spcAft>
              <a:buNone/>
            </a:pPr>
            <a:r>
              <a:rPr lang="ar-SA" dirty="0">
                <a:solidFill>
                  <a:srgbClr val="002060"/>
                </a:solidFill>
                <a:latin typeface="Times New Roman"/>
                <a:ea typeface="Times New Roman"/>
                <a:cs typeface="Times New Roman"/>
              </a:rPr>
              <a:t>5- قابليتها على التراكم في أنسجة الكائنات الحية .</a:t>
            </a:r>
            <a:endParaRPr lang="en-US" sz="3200" dirty="0">
              <a:solidFill>
                <a:srgbClr val="002060"/>
              </a:solidFill>
              <a:latin typeface="Times New Roman"/>
              <a:ea typeface="Times New Roman"/>
              <a:cs typeface="Simplified Arabic"/>
            </a:endParaRPr>
          </a:p>
          <a:p>
            <a:pPr marL="0" indent="0" algn="r" rtl="1">
              <a:lnSpc>
                <a:spcPct val="113000"/>
              </a:lnSpc>
              <a:spcAft>
                <a:spcPts val="0"/>
              </a:spcAft>
              <a:buNone/>
            </a:pPr>
            <a:r>
              <a:rPr lang="ar-SA" dirty="0">
                <a:solidFill>
                  <a:srgbClr val="002060"/>
                </a:solidFill>
                <a:latin typeface="Times New Roman"/>
                <a:ea typeface="Times New Roman"/>
                <a:cs typeface="Times New Roman"/>
              </a:rPr>
              <a:t>6- سهولة السيطرة عليها عند المصدر الذي تنبعث </a:t>
            </a:r>
            <a:r>
              <a:rPr lang="ar-IQ" dirty="0">
                <a:solidFill>
                  <a:srgbClr val="002060"/>
                </a:solidFill>
                <a:latin typeface="Times New Roman"/>
                <a:ea typeface="Times New Roman"/>
                <a:cs typeface="Times New Roman"/>
              </a:rPr>
              <a:t>منه</a:t>
            </a:r>
            <a:r>
              <a:rPr lang="ar-SA" dirty="0">
                <a:solidFill>
                  <a:srgbClr val="002060"/>
                </a:solidFill>
                <a:latin typeface="Times New Roman"/>
                <a:ea typeface="Times New Roman"/>
                <a:cs typeface="Times New Roman"/>
              </a:rPr>
              <a:t>.</a:t>
            </a:r>
            <a:r>
              <a:rPr lang="en-GB"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marL="0" indent="0" algn="r" rtl="1">
              <a:lnSpc>
                <a:spcPct val="113000"/>
              </a:lnSpc>
              <a:spcAft>
                <a:spcPts val="0"/>
              </a:spcAft>
              <a:buNone/>
            </a:pPr>
            <a:r>
              <a:rPr lang="ar-SA" dirty="0">
                <a:solidFill>
                  <a:srgbClr val="002060"/>
                </a:solidFill>
                <a:latin typeface="Times New Roman"/>
                <a:ea typeface="Times New Roman"/>
                <a:cs typeface="Times New Roman"/>
              </a:rPr>
              <a:t>7- كميتها </a:t>
            </a:r>
            <a:r>
              <a:rPr lang="ar-IQ" dirty="0">
                <a:solidFill>
                  <a:srgbClr val="002060"/>
                </a:solidFill>
                <a:latin typeface="Times New Roman"/>
                <a:ea typeface="Times New Roman"/>
                <a:cs typeface="Times New Roman"/>
              </a:rPr>
              <a:t>المصنعة</a:t>
            </a:r>
            <a:r>
              <a:rPr lang="ar-SA" dirty="0">
                <a:solidFill>
                  <a:srgbClr val="002060"/>
                </a:solidFill>
                <a:latin typeface="Times New Roman"/>
                <a:ea typeface="Times New Roman"/>
                <a:cs typeface="Times New Roman"/>
              </a:rPr>
              <a:t> أو المتحررة</a:t>
            </a:r>
            <a:r>
              <a:rPr lang="en-GB"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algn="r" rtl="1">
              <a:lnSpc>
                <a:spcPct val="113000"/>
              </a:lnSpc>
              <a:spcAft>
                <a:spcPts val="0"/>
              </a:spcAft>
            </a:pPr>
            <a:r>
              <a:rPr lang="ar-SA" dirty="0">
                <a:solidFill>
                  <a:srgbClr val="002060"/>
                </a:solidFill>
                <a:latin typeface="Times New Roman"/>
                <a:ea typeface="Times New Roman"/>
                <a:cs typeface="Times New Roman"/>
              </a:rPr>
              <a:t>ويمكن ملاحظة بأنها هناك عمليات تتداخل فيها هذه </a:t>
            </a:r>
            <a:r>
              <a:rPr lang="ar-SA">
                <a:solidFill>
                  <a:srgbClr val="002060"/>
                </a:solidFill>
                <a:latin typeface="Times New Roman"/>
                <a:ea typeface="Times New Roman"/>
                <a:cs typeface="Times New Roman"/>
              </a:rPr>
              <a:t>العوامل </a:t>
            </a:r>
            <a:r>
              <a:rPr lang="ar-SA" smtClean="0">
                <a:solidFill>
                  <a:srgbClr val="002060"/>
                </a:solidFill>
                <a:latin typeface="Times New Roman"/>
                <a:ea typeface="Times New Roman"/>
                <a:cs typeface="Times New Roman"/>
              </a:rPr>
              <a:t>احيانآ </a:t>
            </a:r>
            <a:r>
              <a:rPr lang="ar-SA" dirty="0">
                <a:solidFill>
                  <a:srgbClr val="002060"/>
                </a:solidFill>
                <a:latin typeface="Times New Roman"/>
                <a:ea typeface="Times New Roman"/>
                <a:cs typeface="Times New Roman"/>
              </a:rPr>
              <a:t>للوصول الى مدى التأثير الكلي </a:t>
            </a:r>
            <a:r>
              <a:rPr lang="ar-IQ" dirty="0">
                <a:solidFill>
                  <a:srgbClr val="002060"/>
                </a:solidFill>
                <a:latin typeface="Times New Roman"/>
                <a:ea typeface="Times New Roman"/>
                <a:cs typeface="Times New Roman"/>
              </a:rPr>
              <a:t>للتلوث</a:t>
            </a:r>
            <a:r>
              <a:rPr lang="ar-SA" dirty="0">
                <a:solidFill>
                  <a:srgbClr val="002060"/>
                </a:solidFill>
                <a:latin typeface="Times New Roman"/>
                <a:ea typeface="Times New Roman"/>
                <a:cs typeface="Times New Roman"/>
              </a:rPr>
              <a:t>.</a:t>
            </a:r>
            <a:r>
              <a:rPr lang="en-GB" sz="3200"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algn="r" rtl="1"/>
            <a:endParaRPr lang="ar-IQ" dirty="0">
              <a:solidFill>
                <a:srgbClr val="002060"/>
              </a:solidFill>
            </a:endParaRPr>
          </a:p>
        </p:txBody>
      </p:sp>
    </p:spTree>
    <p:extLst>
      <p:ext uri="{BB962C8B-B14F-4D97-AF65-F5344CB8AC3E}">
        <p14:creationId xmlns:p14="http://schemas.microsoft.com/office/powerpoint/2010/main" val="4219989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b="1" dirty="0">
                <a:ea typeface="Times New Roman"/>
              </a:rPr>
              <a:t>مستويات التلوث</a:t>
            </a:r>
            <a:r>
              <a:rPr lang="ar-SA" dirty="0">
                <a:ea typeface="Times New Roman"/>
              </a:rPr>
              <a:t> </a:t>
            </a:r>
            <a:r>
              <a:rPr lang="en-GB" b="1" dirty="0">
                <a:latin typeface="Times New Roman"/>
                <a:ea typeface="Times New Roman"/>
              </a:rPr>
              <a:t>(Pollution levels)</a:t>
            </a:r>
            <a:endParaRPr lang="ar-IQ" dirty="0"/>
          </a:p>
        </p:txBody>
      </p:sp>
      <p:sp>
        <p:nvSpPr>
          <p:cNvPr id="3" name="عنصر نائب للمحتوى 2"/>
          <p:cNvSpPr>
            <a:spLocks noGrp="1"/>
          </p:cNvSpPr>
          <p:nvPr>
            <p:ph idx="1"/>
          </p:nvPr>
        </p:nvSpPr>
        <p:spPr/>
        <p:txBody>
          <a:bodyPr>
            <a:normAutofit fontScale="62500" lnSpcReduction="20000"/>
          </a:bodyPr>
          <a:lstStyle/>
          <a:p>
            <a:pPr algn="just" rtl="1">
              <a:lnSpc>
                <a:spcPct val="113000"/>
              </a:lnSpc>
              <a:spcAft>
                <a:spcPts val="0"/>
              </a:spcAft>
            </a:pPr>
            <a:r>
              <a:rPr lang="ar-SA" dirty="0" smtClean="0">
                <a:solidFill>
                  <a:srgbClr val="002060"/>
                </a:solidFill>
                <a:latin typeface="Times New Roman"/>
                <a:ea typeface="Times New Roman"/>
                <a:cs typeface="Times New Roman"/>
              </a:rPr>
              <a:t>اعتمادا </a:t>
            </a:r>
            <a:r>
              <a:rPr lang="ar-SA" dirty="0">
                <a:solidFill>
                  <a:srgbClr val="002060"/>
                </a:solidFill>
                <a:latin typeface="Times New Roman"/>
                <a:ea typeface="Times New Roman"/>
                <a:cs typeface="Times New Roman"/>
              </a:rPr>
              <a:t>على كمية التلوث ومصادره فهنالك عدد من مستويات التلوث من حيث تأثيرها على مستوى التوازن الطبيعي وبالتالي على صحة الانسان وبقية الكائنات الحية نذكر منها</a:t>
            </a:r>
            <a:r>
              <a:rPr lang="en-GB"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algn="r" rtl="1">
              <a:lnSpc>
                <a:spcPct val="113000"/>
              </a:lnSpc>
              <a:spcAft>
                <a:spcPts val="0"/>
              </a:spcAft>
            </a:pPr>
            <a:r>
              <a:rPr lang="en-GB" b="1" dirty="0">
                <a:solidFill>
                  <a:srgbClr val="002060"/>
                </a:solidFill>
                <a:latin typeface="Times New Roman"/>
                <a:ea typeface="Times New Roman"/>
                <a:cs typeface="Times New Roman"/>
              </a:rPr>
              <a:t>1</a:t>
            </a:r>
            <a:r>
              <a:rPr lang="ar-SA" b="1" dirty="0">
                <a:solidFill>
                  <a:srgbClr val="002060"/>
                </a:solidFill>
                <a:latin typeface="Times New Roman"/>
                <a:ea typeface="Times New Roman"/>
                <a:cs typeface="Times New Roman"/>
              </a:rPr>
              <a:t>- التلوث غير الخطر</a:t>
            </a:r>
            <a:r>
              <a:rPr lang="en-GB" b="1" dirty="0">
                <a:solidFill>
                  <a:srgbClr val="002060"/>
                </a:solidFill>
                <a:latin typeface="Times New Roman"/>
                <a:ea typeface="Times New Roman"/>
                <a:cs typeface="Times New Roman"/>
              </a:rPr>
              <a:t>:</a:t>
            </a:r>
            <a:endParaRPr lang="en-US" sz="3200" dirty="0">
              <a:solidFill>
                <a:srgbClr val="002060"/>
              </a:solidFill>
              <a:latin typeface="Times New Roman"/>
              <a:ea typeface="Times New Roman"/>
              <a:cs typeface="Simplified Arabic"/>
            </a:endParaRPr>
          </a:p>
          <a:p>
            <a:pPr algn="just" rtl="1">
              <a:lnSpc>
                <a:spcPct val="113000"/>
              </a:lnSpc>
              <a:spcAft>
                <a:spcPts val="0"/>
              </a:spcAft>
            </a:pPr>
            <a:r>
              <a:rPr lang="ar-SA" b="1" dirty="0">
                <a:solidFill>
                  <a:srgbClr val="002060"/>
                </a:solidFill>
                <a:latin typeface="Times New Roman"/>
                <a:ea typeface="Times New Roman"/>
                <a:cs typeface="Times New Roman"/>
              </a:rPr>
              <a:t> </a:t>
            </a:r>
            <a:r>
              <a:rPr lang="ar-SA" dirty="0">
                <a:solidFill>
                  <a:srgbClr val="002060"/>
                </a:solidFill>
                <a:latin typeface="Times New Roman"/>
                <a:ea typeface="Times New Roman"/>
                <a:cs typeface="Times New Roman"/>
              </a:rPr>
              <a:t>هو التلوث المنتشر فوق سطح الارض </a:t>
            </a:r>
            <a:r>
              <a:rPr lang="ar-SA" dirty="0" err="1" smtClean="0">
                <a:solidFill>
                  <a:srgbClr val="002060"/>
                </a:solidFill>
                <a:latin typeface="Times New Roman"/>
                <a:ea typeface="Times New Roman"/>
                <a:cs typeface="Times New Roman"/>
              </a:rPr>
              <a:t>ولايخلو</a:t>
            </a:r>
            <a:r>
              <a:rPr lang="ar-IQ" dirty="0" smtClean="0">
                <a:solidFill>
                  <a:srgbClr val="002060"/>
                </a:solidFill>
                <a:latin typeface="Times New Roman"/>
                <a:ea typeface="Times New Roman"/>
                <a:cs typeface="Times New Roman"/>
              </a:rPr>
              <a:t> </a:t>
            </a:r>
            <a:r>
              <a:rPr lang="ar-SA" dirty="0" smtClean="0">
                <a:solidFill>
                  <a:srgbClr val="002060"/>
                </a:solidFill>
                <a:latin typeface="Times New Roman"/>
                <a:ea typeface="Times New Roman"/>
                <a:cs typeface="Times New Roman"/>
              </a:rPr>
              <a:t>أي </a:t>
            </a:r>
            <a:r>
              <a:rPr lang="ar-SA" dirty="0">
                <a:solidFill>
                  <a:srgbClr val="002060"/>
                </a:solidFill>
                <a:latin typeface="Times New Roman"/>
                <a:ea typeface="Times New Roman"/>
                <a:cs typeface="Times New Roman"/>
              </a:rPr>
              <a:t>مكان </a:t>
            </a:r>
            <a:r>
              <a:rPr lang="ar-IQ" dirty="0">
                <a:solidFill>
                  <a:srgbClr val="002060"/>
                </a:solidFill>
                <a:latin typeface="Times New Roman"/>
                <a:ea typeface="Times New Roman"/>
                <a:cs typeface="Times New Roman"/>
              </a:rPr>
              <a:t>فيها</a:t>
            </a:r>
            <a:r>
              <a:rPr lang="ar-SA" dirty="0">
                <a:solidFill>
                  <a:srgbClr val="002060"/>
                </a:solidFill>
                <a:latin typeface="Times New Roman"/>
                <a:ea typeface="Times New Roman"/>
                <a:cs typeface="Times New Roman"/>
              </a:rPr>
              <a:t> منه </a:t>
            </a:r>
            <a:r>
              <a:rPr lang="ar-SA" dirty="0" err="1">
                <a:solidFill>
                  <a:srgbClr val="002060"/>
                </a:solidFill>
                <a:latin typeface="Times New Roman"/>
                <a:ea typeface="Times New Roman"/>
                <a:cs typeface="Times New Roman"/>
              </a:rPr>
              <a:t>كليآ</a:t>
            </a:r>
            <a:r>
              <a:rPr lang="ar-SA" dirty="0">
                <a:solidFill>
                  <a:srgbClr val="002060"/>
                </a:solidFill>
                <a:latin typeface="Times New Roman"/>
                <a:ea typeface="Times New Roman"/>
                <a:cs typeface="Times New Roman"/>
              </a:rPr>
              <a:t> ويمكن ان نطلق عليه التلوث المعقول الذي يستطيع الانسان التعايش معه بدون ان يتعرض </a:t>
            </a:r>
            <a:r>
              <a:rPr lang="ar-SA" dirty="0" smtClean="0">
                <a:solidFill>
                  <a:srgbClr val="002060"/>
                </a:solidFill>
                <a:latin typeface="Times New Roman"/>
                <a:ea typeface="Times New Roman"/>
                <a:cs typeface="Times New Roman"/>
              </a:rPr>
              <a:t>للضرر</a:t>
            </a:r>
            <a:r>
              <a:rPr lang="ar-IQ" dirty="0" smtClean="0">
                <a:solidFill>
                  <a:srgbClr val="002060"/>
                </a:solidFill>
                <a:latin typeface="Times New Roman"/>
                <a:ea typeface="Times New Roman"/>
                <a:cs typeface="Times New Roman"/>
              </a:rPr>
              <a:t> </a:t>
            </a:r>
            <a:r>
              <a:rPr lang="ar-SA" dirty="0" smtClean="0">
                <a:solidFill>
                  <a:srgbClr val="002060"/>
                </a:solidFill>
                <a:latin typeface="Times New Roman"/>
                <a:ea typeface="Times New Roman"/>
                <a:cs typeface="Times New Roman"/>
              </a:rPr>
              <a:t>أو </a:t>
            </a:r>
            <a:r>
              <a:rPr lang="ar-IQ" dirty="0">
                <a:solidFill>
                  <a:srgbClr val="002060"/>
                </a:solidFill>
                <a:latin typeface="Times New Roman"/>
                <a:ea typeface="Times New Roman"/>
                <a:cs typeface="Times New Roman"/>
              </a:rPr>
              <a:t>المخاطرة</a:t>
            </a:r>
            <a:r>
              <a:rPr lang="ar-SA" dirty="0">
                <a:solidFill>
                  <a:srgbClr val="002060"/>
                </a:solidFill>
                <a:latin typeface="Times New Roman"/>
                <a:ea typeface="Times New Roman"/>
                <a:cs typeface="Times New Roman"/>
              </a:rPr>
              <a:t> ، كما انه لا يخل بالتوازن الطبيعي البيئي وفي الحركة التوافقية بين عناصر هذا التوازن .</a:t>
            </a:r>
            <a:endParaRPr lang="en-US" sz="3200" dirty="0">
              <a:solidFill>
                <a:srgbClr val="002060"/>
              </a:solidFill>
              <a:latin typeface="Times New Roman"/>
              <a:ea typeface="Times New Roman"/>
              <a:cs typeface="Simplified Arabic"/>
            </a:endParaRPr>
          </a:p>
          <a:p>
            <a:pPr algn="r" rtl="1">
              <a:lnSpc>
                <a:spcPct val="113000"/>
              </a:lnSpc>
              <a:spcAft>
                <a:spcPts val="0"/>
              </a:spcAft>
            </a:pPr>
            <a:r>
              <a:rPr lang="ar-SA" b="1" dirty="0">
                <a:solidFill>
                  <a:srgbClr val="002060"/>
                </a:solidFill>
                <a:latin typeface="Times New Roman"/>
                <a:ea typeface="Times New Roman"/>
                <a:cs typeface="Times New Roman"/>
              </a:rPr>
              <a:t>2- التلوث الخطر</a:t>
            </a:r>
            <a:r>
              <a:rPr lang="en-GB" b="1"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algn="r" rtl="1">
              <a:lnSpc>
                <a:spcPct val="113000"/>
              </a:lnSpc>
              <a:spcAft>
                <a:spcPts val="0"/>
              </a:spcAft>
            </a:pPr>
            <a:r>
              <a:rPr lang="ar-SA" dirty="0">
                <a:solidFill>
                  <a:srgbClr val="002060"/>
                </a:solidFill>
                <a:latin typeface="Times New Roman"/>
                <a:ea typeface="Times New Roman"/>
                <a:cs typeface="Times New Roman"/>
              </a:rPr>
              <a:t>وهو التلوث الذي </a:t>
            </a:r>
            <a:r>
              <a:rPr lang="ar-IQ" dirty="0">
                <a:solidFill>
                  <a:srgbClr val="002060"/>
                </a:solidFill>
                <a:latin typeface="Times New Roman"/>
                <a:ea typeface="Times New Roman"/>
                <a:cs typeface="Times New Roman"/>
              </a:rPr>
              <a:t>يظهر</a:t>
            </a:r>
            <a:r>
              <a:rPr lang="ar-SA" dirty="0">
                <a:solidFill>
                  <a:srgbClr val="002060"/>
                </a:solidFill>
                <a:latin typeface="Times New Roman"/>
                <a:ea typeface="Times New Roman"/>
                <a:cs typeface="Times New Roman"/>
              </a:rPr>
              <a:t> له أثار سلبية تؤثر على الانسان وعلى البيئة</a:t>
            </a:r>
            <a:r>
              <a:rPr lang="en-GB" dirty="0">
                <a:solidFill>
                  <a:srgbClr val="002060"/>
                </a:solidFill>
                <a:latin typeface="Times New Roman"/>
                <a:ea typeface="Times New Roman"/>
                <a:cs typeface="Times New Roman"/>
              </a:rPr>
              <a:t>  </a:t>
            </a:r>
            <a:r>
              <a:rPr lang="ar-SA" dirty="0">
                <a:solidFill>
                  <a:srgbClr val="002060"/>
                </a:solidFill>
                <a:latin typeface="Times New Roman"/>
                <a:ea typeface="Times New Roman"/>
                <a:cs typeface="Times New Roman"/>
              </a:rPr>
              <a:t>ويمكن ان نطلق </a:t>
            </a:r>
            <a:r>
              <a:rPr lang="ar-IQ" dirty="0">
                <a:solidFill>
                  <a:srgbClr val="002060"/>
                </a:solidFill>
                <a:latin typeface="Times New Roman"/>
                <a:ea typeface="Times New Roman"/>
                <a:cs typeface="Times New Roman"/>
              </a:rPr>
              <a:t>عليه</a:t>
            </a:r>
            <a:r>
              <a:rPr lang="ar-SA" dirty="0">
                <a:solidFill>
                  <a:srgbClr val="002060"/>
                </a:solidFill>
                <a:latin typeface="Times New Roman"/>
                <a:ea typeface="Times New Roman"/>
                <a:cs typeface="Times New Roman"/>
              </a:rPr>
              <a:t> (التلوث الحرج) ، وخاصة فيما يرتبط بالنشاط الصناعي ومكان استكماله</a:t>
            </a:r>
            <a:r>
              <a:rPr lang="en-GB"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algn="r" rtl="1">
              <a:lnSpc>
                <a:spcPct val="113000"/>
              </a:lnSpc>
              <a:spcAft>
                <a:spcPts val="0"/>
              </a:spcAft>
            </a:pPr>
            <a:r>
              <a:rPr lang="ar-IQ" dirty="0">
                <a:solidFill>
                  <a:srgbClr val="002060"/>
                </a:solidFill>
                <a:latin typeface="Times New Roman"/>
                <a:ea typeface="Times New Roman"/>
                <a:cs typeface="Times New Roman"/>
              </a:rPr>
              <a:t>وأن </a:t>
            </a:r>
            <a:r>
              <a:rPr lang="ar-SA" dirty="0">
                <a:solidFill>
                  <a:srgbClr val="002060"/>
                </a:solidFill>
                <a:latin typeface="Times New Roman"/>
                <a:ea typeface="Times New Roman"/>
                <a:cs typeface="Times New Roman"/>
              </a:rPr>
              <a:t>خطورته تكمن في ضرورة اتخاذ الإجراءات الوقائية السريعة التي تحمي الانسان </a:t>
            </a:r>
            <a:r>
              <a:rPr lang="ar-IQ" dirty="0">
                <a:solidFill>
                  <a:srgbClr val="002060"/>
                </a:solidFill>
                <a:latin typeface="Times New Roman"/>
                <a:ea typeface="Times New Roman"/>
                <a:cs typeface="Times New Roman"/>
              </a:rPr>
              <a:t>وجود خطر </a:t>
            </a:r>
            <a:r>
              <a:rPr lang="ar-SA" dirty="0">
                <a:solidFill>
                  <a:srgbClr val="002060"/>
                </a:solidFill>
                <a:latin typeface="Times New Roman"/>
                <a:ea typeface="Times New Roman"/>
                <a:cs typeface="Times New Roman"/>
              </a:rPr>
              <a:t>حقيقي يهدد حياته ولا يصح تجاهله الانسان هنا غير مسموح له التعايش مع هذا النوع من التلوث مثل النوع السابق من التلوث الغير خطر الذي يستطيع الانسان التعايش </a:t>
            </a:r>
            <a:r>
              <a:rPr lang="ar-IQ" dirty="0">
                <a:solidFill>
                  <a:srgbClr val="002060"/>
                </a:solidFill>
                <a:latin typeface="Times New Roman"/>
                <a:ea typeface="Times New Roman"/>
                <a:cs typeface="Times New Roman"/>
              </a:rPr>
              <a:t>معه</a:t>
            </a:r>
            <a:r>
              <a:rPr lang="ar-SA" dirty="0">
                <a:solidFill>
                  <a:srgbClr val="002060"/>
                </a:solidFill>
                <a:latin typeface="Times New Roman"/>
                <a:ea typeface="Times New Roman"/>
                <a:cs typeface="Times New Roman"/>
              </a:rPr>
              <a:t>.</a:t>
            </a:r>
            <a:endParaRPr lang="en-US" sz="3200" dirty="0">
              <a:solidFill>
                <a:srgbClr val="002060"/>
              </a:solidFill>
              <a:latin typeface="Times New Roman"/>
              <a:ea typeface="Times New Roman"/>
              <a:cs typeface="Simplified Arabic"/>
            </a:endParaRPr>
          </a:p>
          <a:p>
            <a:pPr algn="r" rtl="1">
              <a:lnSpc>
                <a:spcPct val="113000"/>
              </a:lnSpc>
              <a:spcAft>
                <a:spcPts val="0"/>
              </a:spcAft>
            </a:pPr>
            <a:r>
              <a:rPr lang="ar-SA" b="1" dirty="0">
                <a:solidFill>
                  <a:srgbClr val="002060"/>
                </a:solidFill>
                <a:latin typeface="Times New Roman"/>
                <a:ea typeface="Times New Roman"/>
                <a:cs typeface="Times New Roman"/>
              </a:rPr>
              <a:t>3</a:t>
            </a:r>
            <a:r>
              <a:rPr lang="en-GB" b="1" dirty="0">
                <a:solidFill>
                  <a:srgbClr val="002060"/>
                </a:solidFill>
                <a:latin typeface="Times New Roman"/>
                <a:ea typeface="Times New Roman"/>
                <a:cs typeface="Times New Roman"/>
              </a:rPr>
              <a:t>-  </a:t>
            </a:r>
            <a:r>
              <a:rPr lang="ar-SA" b="1" dirty="0">
                <a:solidFill>
                  <a:srgbClr val="002060"/>
                </a:solidFill>
                <a:latin typeface="Times New Roman"/>
                <a:ea typeface="Times New Roman"/>
                <a:cs typeface="Times New Roman"/>
              </a:rPr>
              <a:t>التلوث المدمر</a:t>
            </a:r>
            <a:r>
              <a:rPr lang="en-GB" b="1" dirty="0">
                <a:solidFill>
                  <a:srgbClr val="002060"/>
                </a:solidFill>
                <a:latin typeface="Times New Roman"/>
                <a:ea typeface="Times New Roman"/>
                <a:cs typeface="Times New Roman"/>
              </a:rPr>
              <a:t>:</a:t>
            </a:r>
            <a:r>
              <a:rPr lang="en-GB"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algn="just" rtl="1">
              <a:lnSpc>
                <a:spcPct val="113000"/>
              </a:lnSpc>
              <a:spcAft>
                <a:spcPts val="0"/>
              </a:spcAft>
            </a:pPr>
            <a:r>
              <a:rPr lang="ar-SA" dirty="0">
                <a:solidFill>
                  <a:srgbClr val="002060"/>
                </a:solidFill>
                <a:latin typeface="Times New Roman"/>
                <a:ea typeface="Times New Roman"/>
                <a:cs typeface="Times New Roman"/>
              </a:rPr>
              <a:t>هو التلوث الذي يحدث فيه انهيار للبيئة </a:t>
            </a:r>
            <a:r>
              <a:rPr lang="ar-SA" dirty="0" smtClean="0">
                <a:solidFill>
                  <a:srgbClr val="002060"/>
                </a:solidFill>
                <a:latin typeface="Times New Roman"/>
                <a:ea typeface="Times New Roman"/>
                <a:cs typeface="Times New Roman"/>
              </a:rPr>
              <a:t>وللإنسان معا </a:t>
            </a:r>
            <a:r>
              <a:rPr lang="ar-SA" dirty="0">
                <a:solidFill>
                  <a:srgbClr val="002060"/>
                </a:solidFill>
                <a:latin typeface="Times New Roman"/>
                <a:ea typeface="Times New Roman"/>
                <a:cs typeface="Times New Roman"/>
              </a:rPr>
              <a:t>ويقضي على كافة أشكال التوازن البيئي ، أي انه يدمر بدون </a:t>
            </a:r>
            <a:r>
              <a:rPr lang="ar-SA" dirty="0" smtClean="0">
                <a:solidFill>
                  <a:srgbClr val="002060"/>
                </a:solidFill>
                <a:latin typeface="Times New Roman"/>
                <a:ea typeface="Times New Roman"/>
                <a:cs typeface="Times New Roman"/>
              </a:rPr>
              <a:t>أعتاء </a:t>
            </a:r>
            <a:r>
              <a:rPr lang="ar-SA" dirty="0">
                <a:solidFill>
                  <a:srgbClr val="002060"/>
                </a:solidFill>
                <a:latin typeface="Times New Roman"/>
                <a:ea typeface="Times New Roman"/>
                <a:cs typeface="Times New Roman"/>
              </a:rPr>
              <a:t>اي فرصة </a:t>
            </a:r>
            <a:r>
              <a:rPr lang="ar-SA" dirty="0" smtClean="0">
                <a:solidFill>
                  <a:srgbClr val="002060"/>
                </a:solidFill>
                <a:latin typeface="Times New Roman"/>
                <a:ea typeface="Times New Roman"/>
                <a:cs typeface="Times New Roman"/>
              </a:rPr>
              <a:t>للإنسان </a:t>
            </a:r>
            <a:r>
              <a:rPr lang="ar-SA" dirty="0">
                <a:solidFill>
                  <a:srgbClr val="002060"/>
                </a:solidFill>
                <a:latin typeface="Times New Roman"/>
                <a:ea typeface="Times New Roman"/>
                <a:cs typeface="Times New Roman"/>
              </a:rPr>
              <a:t>ويقف الانسان </a:t>
            </a:r>
            <a:r>
              <a:rPr lang="ar-SA" dirty="0" smtClean="0">
                <a:solidFill>
                  <a:srgbClr val="002060"/>
                </a:solidFill>
                <a:latin typeface="Times New Roman"/>
                <a:ea typeface="Times New Roman"/>
                <a:cs typeface="Times New Roman"/>
              </a:rPr>
              <a:t>عاجزا </a:t>
            </a:r>
            <a:r>
              <a:rPr lang="ar-SA" dirty="0">
                <a:solidFill>
                  <a:srgbClr val="002060"/>
                </a:solidFill>
                <a:latin typeface="Times New Roman"/>
                <a:ea typeface="Times New Roman"/>
                <a:cs typeface="Times New Roman"/>
              </a:rPr>
              <a:t>في تقديم اي حلول </a:t>
            </a:r>
            <a:r>
              <a:rPr lang="ar-SA" dirty="0" smtClean="0">
                <a:solidFill>
                  <a:srgbClr val="002060"/>
                </a:solidFill>
                <a:latin typeface="Times New Roman"/>
                <a:ea typeface="Times New Roman"/>
                <a:cs typeface="Times New Roman"/>
              </a:rPr>
              <a:t>لإيقاف </a:t>
            </a:r>
            <a:r>
              <a:rPr lang="ar-SA" dirty="0">
                <a:solidFill>
                  <a:srgbClr val="002060"/>
                </a:solidFill>
                <a:latin typeface="Times New Roman"/>
                <a:ea typeface="Times New Roman"/>
                <a:cs typeface="Times New Roman"/>
              </a:rPr>
              <a:t>هذا التلوث وان هذا التلوث نجده متصلا بالتطور التكنلوجي من النشاطات الاشعاعية والنووية</a:t>
            </a:r>
            <a:r>
              <a:rPr lang="en-GB"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algn="r" rtl="1"/>
            <a:endParaRPr lang="ar-IQ" dirty="0"/>
          </a:p>
        </p:txBody>
      </p:sp>
    </p:spTree>
    <p:extLst>
      <p:ext uri="{BB962C8B-B14F-4D97-AF65-F5344CB8AC3E}">
        <p14:creationId xmlns:p14="http://schemas.microsoft.com/office/powerpoint/2010/main" val="3992303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726831"/>
            <a:ext cx="10515600" cy="5450132"/>
          </a:xfrm>
        </p:spPr>
        <p:txBody>
          <a:bodyPr>
            <a:normAutofit fontScale="70000" lnSpcReduction="20000"/>
          </a:bodyPr>
          <a:lstStyle/>
          <a:p>
            <a:pPr algn="just" rtl="1">
              <a:lnSpc>
                <a:spcPct val="113000"/>
              </a:lnSpc>
              <a:spcAft>
                <a:spcPts val="0"/>
              </a:spcAft>
            </a:pPr>
            <a:r>
              <a:rPr lang="ar-SA" dirty="0">
                <a:solidFill>
                  <a:srgbClr val="002060"/>
                </a:solidFill>
                <a:latin typeface="Times New Roman"/>
                <a:ea typeface="Times New Roman"/>
                <a:cs typeface="Times New Roman"/>
              </a:rPr>
              <a:t>ان الاصلاح لهذا النمط </a:t>
            </a:r>
            <a:r>
              <a:rPr lang="ar-SA" dirty="0" err="1" smtClean="0">
                <a:solidFill>
                  <a:srgbClr val="002060"/>
                </a:solidFill>
                <a:latin typeface="Times New Roman"/>
                <a:ea typeface="Times New Roman"/>
                <a:cs typeface="Times New Roman"/>
              </a:rPr>
              <a:t>التلوثي</a:t>
            </a:r>
            <a:r>
              <a:rPr lang="ar-SA" dirty="0" smtClean="0">
                <a:solidFill>
                  <a:srgbClr val="002060"/>
                </a:solidFill>
                <a:latin typeface="Times New Roman"/>
                <a:ea typeface="Times New Roman"/>
                <a:cs typeface="Times New Roman"/>
              </a:rPr>
              <a:t> </a:t>
            </a:r>
            <a:r>
              <a:rPr lang="ar-SA" dirty="0">
                <a:solidFill>
                  <a:srgbClr val="002060"/>
                </a:solidFill>
                <a:latin typeface="Times New Roman"/>
                <a:ea typeface="Times New Roman"/>
                <a:cs typeface="Times New Roman"/>
              </a:rPr>
              <a:t>يحتاج الى سنوات طويلة ونفقات </a:t>
            </a:r>
            <a:r>
              <a:rPr lang="ar-SA" dirty="0" smtClean="0">
                <a:solidFill>
                  <a:srgbClr val="002060"/>
                </a:solidFill>
                <a:latin typeface="Times New Roman"/>
                <a:ea typeface="Times New Roman"/>
                <a:cs typeface="Times New Roman"/>
              </a:rPr>
              <a:t>باهظة </a:t>
            </a:r>
            <a:r>
              <a:rPr lang="ar-IQ" dirty="0">
                <a:solidFill>
                  <a:srgbClr val="002060"/>
                </a:solidFill>
                <a:latin typeface="Times New Roman"/>
                <a:ea typeface="Times New Roman"/>
                <a:cs typeface="Times New Roman"/>
              </a:rPr>
              <a:t>الثمن</a:t>
            </a:r>
            <a:r>
              <a:rPr lang="ar-SA" dirty="0">
                <a:solidFill>
                  <a:srgbClr val="002060"/>
                </a:solidFill>
                <a:latin typeface="Times New Roman"/>
                <a:ea typeface="Times New Roman"/>
                <a:cs typeface="Times New Roman"/>
              </a:rPr>
              <a:t> ، وان تأثيره يكون </a:t>
            </a:r>
            <a:r>
              <a:rPr lang="ar-IQ" dirty="0">
                <a:solidFill>
                  <a:srgbClr val="002060"/>
                </a:solidFill>
                <a:latin typeface="Times New Roman"/>
                <a:ea typeface="Times New Roman"/>
                <a:cs typeface="Times New Roman"/>
              </a:rPr>
              <a:t>على</a:t>
            </a:r>
            <a:r>
              <a:rPr lang="ar-SA" dirty="0">
                <a:solidFill>
                  <a:srgbClr val="002060"/>
                </a:solidFill>
                <a:latin typeface="Times New Roman"/>
                <a:ea typeface="Times New Roman"/>
                <a:cs typeface="Times New Roman"/>
              </a:rPr>
              <a:t> أجيال عديدة من البشر وعلى مدى الطويل المناسب للبشرية </a:t>
            </a:r>
            <a:r>
              <a:rPr lang="ar-SA" dirty="0" smtClean="0">
                <a:solidFill>
                  <a:srgbClr val="002060"/>
                </a:solidFill>
                <a:latin typeface="Times New Roman"/>
                <a:ea typeface="Times New Roman"/>
                <a:cs typeface="Times New Roman"/>
              </a:rPr>
              <a:t>وكذلك </a:t>
            </a:r>
            <a:r>
              <a:rPr lang="ar-SA" dirty="0">
                <a:solidFill>
                  <a:srgbClr val="002060"/>
                </a:solidFill>
                <a:latin typeface="Times New Roman"/>
                <a:ea typeface="Times New Roman"/>
                <a:cs typeface="Times New Roman"/>
              </a:rPr>
              <a:t>يهدد فرض معالجة التلوث مما يسبب ظهور أخطار </a:t>
            </a:r>
            <a:r>
              <a:rPr lang="ar-SA" dirty="0" smtClean="0">
                <a:solidFill>
                  <a:srgbClr val="002060"/>
                </a:solidFill>
                <a:latin typeface="Times New Roman"/>
                <a:ea typeface="Times New Roman"/>
                <a:cs typeface="Times New Roman"/>
              </a:rPr>
              <a:t>اجتماعية </a:t>
            </a:r>
            <a:r>
              <a:rPr lang="ar-SA" dirty="0">
                <a:solidFill>
                  <a:srgbClr val="002060"/>
                </a:solidFill>
                <a:latin typeface="Times New Roman"/>
                <a:ea typeface="Times New Roman"/>
                <a:cs typeface="Times New Roman"/>
              </a:rPr>
              <a:t>وسياسية من الصعب </a:t>
            </a:r>
            <a:r>
              <a:rPr lang="ar-IQ" dirty="0">
                <a:solidFill>
                  <a:srgbClr val="002060"/>
                </a:solidFill>
                <a:latin typeface="Times New Roman"/>
                <a:ea typeface="Times New Roman"/>
                <a:cs typeface="Times New Roman"/>
              </a:rPr>
              <a:t>تجاوزها</a:t>
            </a:r>
            <a:r>
              <a:rPr lang="ar-SA" dirty="0">
                <a:solidFill>
                  <a:srgbClr val="002060"/>
                </a:solidFill>
                <a:latin typeface="Times New Roman"/>
                <a:ea typeface="Times New Roman"/>
                <a:cs typeface="Times New Roman"/>
              </a:rPr>
              <a:t> ، لذا أصبح من الضروري تصنيف مصادر التلوث وهي على </a:t>
            </a:r>
            <a:r>
              <a:rPr lang="ar-IQ" dirty="0">
                <a:solidFill>
                  <a:srgbClr val="002060"/>
                </a:solidFill>
                <a:latin typeface="Times New Roman"/>
                <a:ea typeface="Times New Roman"/>
                <a:cs typeface="Times New Roman"/>
              </a:rPr>
              <a:t>نوعين</a:t>
            </a:r>
            <a:r>
              <a:rPr lang="ar-SA" dirty="0">
                <a:solidFill>
                  <a:srgbClr val="002060"/>
                </a:solidFill>
                <a:latin typeface="Times New Roman"/>
                <a:ea typeface="Times New Roman"/>
                <a:cs typeface="Times New Roman"/>
              </a:rPr>
              <a:t>:-</a:t>
            </a:r>
            <a:endParaRPr lang="en-US" sz="3200" dirty="0">
              <a:solidFill>
                <a:srgbClr val="002060"/>
              </a:solidFill>
              <a:latin typeface="Times New Roman"/>
              <a:ea typeface="Times New Roman"/>
              <a:cs typeface="Simplified Arabic"/>
            </a:endParaRPr>
          </a:p>
          <a:p>
            <a:pPr algn="r" rtl="1">
              <a:lnSpc>
                <a:spcPct val="113000"/>
              </a:lnSpc>
              <a:spcAft>
                <a:spcPts val="0"/>
              </a:spcAft>
            </a:pPr>
            <a:r>
              <a:rPr lang="en-GB" sz="3200" b="1" dirty="0">
                <a:solidFill>
                  <a:srgbClr val="002060"/>
                </a:solidFill>
                <a:latin typeface="Times New Roman"/>
                <a:ea typeface="Times New Roman"/>
                <a:cs typeface="Times New Roman"/>
              </a:rPr>
              <a:t>(1) </a:t>
            </a:r>
            <a:r>
              <a:rPr lang="ar-SA" sz="3200" b="1" dirty="0">
                <a:solidFill>
                  <a:srgbClr val="002060"/>
                </a:solidFill>
                <a:latin typeface="Times New Roman"/>
                <a:ea typeface="Times New Roman"/>
                <a:cs typeface="Times New Roman"/>
              </a:rPr>
              <a:t>مصدر طبيعي</a:t>
            </a:r>
            <a:r>
              <a:rPr lang="en-GB" sz="3200" b="1"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algn="just" rtl="1">
              <a:lnSpc>
                <a:spcPct val="113000"/>
              </a:lnSpc>
              <a:spcAft>
                <a:spcPts val="0"/>
              </a:spcAft>
            </a:pPr>
            <a:r>
              <a:rPr lang="ar-SA" dirty="0">
                <a:solidFill>
                  <a:srgbClr val="002060"/>
                </a:solidFill>
                <a:latin typeface="Times New Roman"/>
                <a:ea typeface="Times New Roman"/>
                <a:cs typeface="Times New Roman"/>
              </a:rPr>
              <a:t>ويقصد به التلوث الذي ليس للإنسان اي دخل فيه ولا يمكنه السيطرة التامة عليه</a:t>
            </a:r>
            <a:r>
              <a:rPr lang="en-GB" dirty="0">
                <a:solidFill>
                  <a:srgbClr val="002060"/>
                </a:solidFill>
                <a:latin typeface="Times New Roman"/>
                <a:ea typeface="Times New Roman"/>
                <a:cs typeface="Times New Roman"/>
              </a:rPr>
              <a:t> , </a:t>
            </a:r>
            <a:r>
              <a:rPr lang="ar-SA" dirty="0">
                <a:solidFill>
                  <a:srgbClr val="002060"/>
                </a:solidFill>
                <a:latin typeface="Times New Roman"/>
                <a:ea typeface="Times New Roman"/>
                <a:cs typeface="Times New Roman"/>
              </a:rPr>
              <a:t>حيث ان الطبيعة عرضه الى التغير المستمر بسبب عدة عوامل ذاتية كالرياح والسيول والحرائق الغابات والبراكين وما تفرزه من ملوثات اهمها</a:t>
            </a:r>
            <a:r>
              <a:rPr lang="en-GB"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marL="0" indent="0" algn="just" rtl="1">
              <a:lnSpc>
                <a:spcPct val="113000"/>
              </a:lnSpc>
              <a:spcAft>
                <a:spcPts val="0"/>
              </a:spcAft>
              <a:buNone/>
            </a:pPr>
            <a:r>
              <a:rPr lang="ar-IQ" dirty="0">
                <a:solidFill>
                  <a:srgbClr val="002060"/>
                </a:solidFill>
                <a:latin typeface="Times New Roman"/>
                <a:ea typeface="Times New Roman"/>
                <a:cs typeface="Times New Roman"/>
              </a:rPr>
              <a:t>1- </a:t>
            </a:r>
            <a:r>
              <a:rPr lang="ar-SA" dirty="0">
                <a:solidFill>
                  <a:srgbClr val="002060"/>
                </a:solidFill>
                <a:latin typeface="Times New Roman"/>
                <a:ea typeface="Times New Roman"/>
                <a:cs typeface="Times New Roman"/>
              </a:rPr>
              <a:t>الدقائق في الهواء كدقائق التراب والرمال من الصحاري ودقائق الرماد والسخام الناتج عن الحرائق الطبيعية للغابات حيث تأثيراتها السلبية على صحة الانسان </a:t>
            </a:r>
            <a:r>
              <a:rPr lang="ar-IQ" dirty="0">
                <a:solidFill>
                  <a:srgbClr val="002060"/>
                </a:solidFill>
                <a:latin typeface="Times New Roman"/>
                <a:ea typeface="Times New Roman"/>
                <a:cs typeface="Times New Roman"/>
              </a:rPr>
              <a:t>.</a:t>
            </a:r>
            <a:endParaRPr lang="en-US" sz="3200" dirty="0">
              <a:solidFill>
                <a:srgbClr val="002060"/>
              </a:solidFill>
              <a:latin typeface="Times New Roman"/>
              <a:ea typeface="Times New Roman"/>
              <a:cs typeface="Simplified Arabic"/>
            </a:endParaRPr>
          </a:p>
          <a:p>
            <a:pPr marL="0" indent="0" algn="just" rtl="1">
              <a:lnSpc>
                <a:spcPct val="113000"/>
              </a:lnSpc>
              <a:spcAft>
                <a:spcPts val="0"/>
              </a:spcAft>
              <a:buNone/>
            </a:pPr>
            <a:r>
              <a:rPr lang="ar-IQ" dirty="0">
                <a:solidFill>
                  <a:srgbClr val="002060"/>
                </a:solidFill>
                <a:latin typeface="Times New Roman"/>
                <a:ea typeface="Times New Roman"/>
                <a:cs typeface="Times New Roman"/>
              </a:rPr>
              <a:t>2- </a:t>
            </a:r>
            <a:r>
              <a:rPr lang="ar-SA" dirty="0">
                <a:solidFill>
                  <a:srgbClr val="002060"/>
                </a:solidFill>
                <a:latin typeface="Times New Roman"/>
                <a:ea typeface="Times New Roman"/>
                <a:cs typeface="Times New Roman"/>
              </a:rPr>
              <a:t>المواد العالقة كدقائق الطحن والتخزين</a:t>
            </a:r>
            <a:r>
              <a:rPr lang="en-GB" dirty="0">
                <a:solidFill>
                  <a:srgbClr val="002060"/>
                </a:solidFill>
                <a:latin typeface="Times New Roman"/>
                <a:ea typeface="Times New Roman"/>
                <a:cs typeface="Times New Roman"/>
              </a:rPr>
              <a:t>  </a:t>
            </a:r>
            <a:r>
              <a:rPr lang="ar-SA" dirty="0">
                <a:solidFill>
                  <a:srgbClr val="002060"/>
                </a:solidFill>
                <a:latin typeface="Times New Roman"/>
                <a:ea typeface="Times New Roman"/>
                <a:cs typeface="Times New Roman"/>
              </a:rPr>
              <a:t>في المياه الانهار وتأثيراتها السلبية على الثروة السمكية</a:t>
            </a:r>
            <a:r>
              <a:rPr lang="en-GB"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marL="0" indent="0" algn="just" rtl="1">
              <a:lnSpc>
                <a:spcPct val="113000"/>
              </a:lnSpc>
              <a:spcAft>
                <a:spcPts val="0"/>
              </a:spcAft>
              <a:buNone/>
            </a:pPr>
            <a:r>
              <a:rPr lang="ar-IQ" dirty="0">
                <a:solidFill>
                  <a:srgbClr val="002060"/>
                </a:solidFill>
                <a:latin typeface="Times New Roman"/>
                <a:ea typeface="Times New Roman"/>
                <a:cs typeface="Times New Roman"/>
              </a:rPr>
              <a:t>3- </a:t>
            </a:r>
            <a:r>
              <a:rPr lang="ar-SA" dirty="0">
                <a:solidFill>
                  <a:srgbClr val="002060"/>
                </a:solidFill>
                <a:latin typeface="Times New Roman"/>
                <a:ea typeface="Times New Roman"/>
                <a:cs typeface="Times New Roman"/>
              </a:rPr>
              <a:t>حالات التعرية للتربة</a:t>
            </a:r>
            <a:r>
              <a:rPr lang="en-GB" dirty="0">
                <a:solidFill>
                  <a:srgbClr val="002060"/>
                </a:solidFill>
                <a:latin typeface="Times New Roman"/>
                <a:ea typeface="Times New Roman"/>
                <a:cs typeface="Times New Roman"/>
              </a:rPr>
              <a:t>  </a:t>
            </a:r>
            <a:r>
              <a:rPr lang="ar-SA" dirty="0">
                <a:solidFill>
                  <a:srgbClr val="002060"/>
                </a:solidFill>
                <a:latin typeface="Times New Roman"/>
                <a:ea typeface="Times New Roman"/>
                <a:cs typeface="Times New Roman"/>
              </a:rPr>
              <a:t>والغطاء النباتي بسبب السيول الجارفة مما يؤثر على الكائنات الحية </a:t>
            </a:r>
            <a:r>
              <a:rPr lang="ar-IQ" dirty="0">
                <a:solidFill>
                  <a:srgbClr val="002060"/>
                </a:solidFill>
                <a:latin typeface="Times New Roman"/>
                <a:ea typeface="Times New Roman"/>
                <a:cs typeface="Times New Roman"/>
              </a:rPr>
              <a:t>.</a:t>
            </a:r>
            <a:endParaRPr lang="en-US" sz="3200" dirty="0">
              <a:solidFill>
                <a:srgbClr val="002060"/>
              </a:solidFill>
              <a:latin typeface="Times New Roman"/>
              <a:ea typeface="Times New Roman"/>
              <a:cs typeface="Simplified Arabic"/>
            </a:endParaRPr>
          </a:p>
          <a:p>
            <a:pPr marL="0" indent="0" algn="just" rtl="1">
              <a:lnSpc>
                <a:spcPct val="113000"/>
              </a:lnSpc>
              <a:spcAft>
                <a:spcPts val="0"/>
              </a:spcAft>
              <a:buNone/>
            </a:pPr>
            <a:r>
              <a:rPr lang="ar-IQ" dirty="0">
                <a:solidFill>
                  <a:srgbClr val="002060"/>
                </a:solidFill>
                <a:latin typeface="Times New Roman"/>
                <a:ea typeface="Times New Roman"/>
                <a:cs typeface="Times New Roman"/>
              </a:rPr>
              <a:t>4- </a:t>
            </a:r>
            <a:r>
              <a:rPr lang="ar-SA" dirty="0">
                <a:solidFill>
                  <a:srgbClr val="002060"/>
                </a:solidFill>
                <a:latin typeface="Times New Roman"/>
                <a:ea typeface="Times New Roman"/>
                <a:cs typeface="Times New Roman"/>
              </a:rPr>
              <a:t>نتيجة العمليات التبخر في المناطق الحارة فأن تراكيز الاملاح سوف يزداد في المياه مما يزيد تملح المياه خاصة العذبة فيها</a:t>
            </a:r>
            <a:r>
              <a:rPr lang="en-GB"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marL="0" indent="0" algn="just" rtl="1">
              <a:lnSpc>
                <a:spcPct val="113000"/>
              </a:lnSpc>
              <a:spcAft>
                <a:spcPts val="0"/>
              </a:spcAft>
              <a:buNone/>
            </a:pPr>
            <a:r>
              <a:rPr lang="ar-IQ" dirty="0">
                <a:solidFill>
                  <a:srgbClr val="002060"/>
                </a:solidFill>
                <a:latin typeface="Times New Roman"/>
                <a:ea typeface="Times New Roman"/>
                <a:cs typeface="Times New Roman"/>
              </a:rPr>
              <a:t>5- ا</a:t>
            </a:r>
            <a:r>
              <a:rPr lang="ar-SA" dirty="0">
                <a:solidFill>
                  <a:srgbClr val="002060"/>
                </a:solidFill>
                <a:latin typeface="Times New Roman"/>
                <a:ea typeface="Times New Roman"/>
                <a:cs typeface="Times New Roman"/>
              </a:rPr>
              <a:t>لغازات السامة المنبعثة في البراكين او العيون الساخنة مثل غاز كبريتيد الهيدروجين وثاني اوكسيد الكبريت وغاز الميثان وغيرها</a:t>
            </a:r>
            <a:r>
              <a:rPr lang="en-GB" dirty="0">
                <a:solidFill>
                  <a:srgbClr val="002060"/>
                </a:solidFill>
                <a:latin typeface="Times New Roman"/>
                <a:ea typeface="Times New Roman"/>
                <a:cs typeface="Times New Roman"/>
              </a:rPr>
              <a:t> ,</a:t>
            </a:r>
            <a:r>
              <a:rPr lang="ar-SA" dirty="0">
                <a:solidFill>
                  <a:srgbClr val="002060"/>
                </a:solidFill>
                <a:latin typeface="Times New Roman"/>
                <a:ea typeface="Times New Roman"/>
                <a:cs typeface="Times New Roman"/>
              </a:rPr>
              <a:t>فضلا" عن انبعاث المركبات </a:t>
            </a:r>
            <a:r>
              <a:rPr lang="ar-SA" dirty="0" smtClean="0">
                <a:solidFill>
                  <a:srgbClr val="002060"/>
                </a:solidFill>
                <a:latin typeface="Times New Roman"/>
                <a:ea typeface="Times New Roman"/>
                <a:cs typeface="Times New Roman"/>
              </a:rPr>
              <a:t>الهيدروكربونية </a:t>
            </a:r>
            <a:r>
              <a:rPr lang="ar-SA" dirty="0">
                <a:solidFill>
                  <a:srgbClr val="002060"/>
                </a:solidFill>
                <a:latin typeface="Times New Roman"/>
                <a:ea typeface="Times New Roman"/>
                <a:cs typeface="Times New Roman"/>
              </a:rPr>
              <a:t>وخامات المعادن الطبيعية لما لها من تأثير سام على الاحياء</a:t>
            </a:r>
            <a:r>
              <a:rPr lang="en-GB"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algn="r" rtl="1"/>
            <a:endParaRPr lang="ar-IQ" dirty="0">
              <a:solidFill>
                <a:srgbClr val="002060"/>
              </a:solidFill>
            </a:endParaRPr>
          </a:p>
        </p:txBody>
      </p:sp>
    </p:spTree>
    <p:extLst>
      <p:ext uri="{BB962C8B-B14F-4D97-AF65-F5344CB8AC3E}">
        <p14:creationId xmlns:p14="http://schemas.microsoft.com/office/powerpoint/2010/main" val="3299535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8246" y="1043354"/>
            <a:ext cx="11512062" cy="5533292"/>
          </a:xfrm>
        </p:spPr>
        <p:txBody>
          <a:bodyPr>
            <a:normAutofit/>
          </a:bodyPr>
          <a:lstStyle/>
          <a:p>
            <a:pPr marL="0" indent="0" algn="just" rtl="1">
              <a:lnSpc>
                <a:spcPct val="113000"/>
              </a:lnSpc>
              <a:spcAft>
                <a:spcPts val="0"/>
              </a:spcAft>
              <a:buNone/>
            </a:pPr>
            <a:r>
              <a:rPr lang="en-GB" sz="3200" b="1" dirty="0" smtClean="0">
                <a:latin typeface="Times New Roman"/>
                <a:ea typeface="Times New Roman"/>
                <a:cs typeface="Times New Roman"/>
              </a:rPr>
              <a:t>(</a:t>
            </a:r>
            <a:r>
              <a:rPr lang="en-GB" sz="3200" b="1" dirty="0">
                <a:latin typeface="Times New Roman"/>
                <a:ea typeface="Times New Roman"/>
                <a:cs typeface="Times New Roman"/>
              </a:rPr>
              <a:t>2)</a:t>
            </a:r>
            <a:r>
              <a:rPr lang="ar-SA" sz="3200" b="1" dirty="0">
                <a:latin typeface="Times New Roman"/>
                <a:ea typeface="Times New Roman"/>
                <a:cs typeface="Times New Roman"/>
              </a:rPr>
              <a:t>مصدر البشري</a:t>
            </a:r>
            <a:r>
              <a:rPr lang="en-GB" sz="3200" b="1" dirty="0">
                <a:latin typeface="Times New Roman"/>
                <a:ea typeface="Times New Roman"/>
                <a:cs typeface="Times New Roman"/>
              </a:rPr>
              <a:t>:</a:t>
            </a:r>
            <a:endParaRPr lang="en-US" sz="3200" dirty="0">
              <a:latin typeface="Times New Roman"/>
              <a:ea typeface="Times New Roman"/>
              <a:cs typeface="Simplified Arabic"/>
            </a:endParaRPr>
          </a:p>
          <a:p>
            <a:pPr algn="just" rtl="1">
              <a:lnSpc>
                <a:spcPct val="113000"/>
              </a:lnSpc>
              <a:spcAft>
                <a:spcPts val="0"/>
              </a:spcAft>
            </a:pPr>
            <a:r>
              <a:rPr lang="ar-SA" dirty="0">
                <a:latin typeface="Times New Roman"/>
                <a:ea typeface="Times New Roman"/>
                <a:cs typeface="Times New Roman"/>
              </a:rPr>
              <a:t> </a:t>
            </a:r>
            <a:r>
              <a:rPr lang="ar-SA" sz="2200" dirty="0">
                <a:solidFill>
                  <a:srgbClr val="002060"/>
                </a:solidFill>
                <a:latin typeface="Times New Roman"/>
                <a:ea typeface="Times New Roman"/>
                <a:cs typeface="Times New Roman"/>
              </a:rPr>
              <a:t>ويقصد به التلوث الناتج عن ما تفرزه فعاليات الانسان وانشطته المختلفة من ملوثات الى البيئة ومنها</a:t>
            </a:r>
            <a:r>
              <a:rPr lang="en-GB" sz="2200" dirty="0">
                <a:solidFill>
                  <a:srgbClr val="002060"/>
                </a:solidFill>
                <a:latin typeface="Times New Roman"/>
                <a:ea typeface="Times New Roman"/>
                <a:cs typeface="Times New Roman"/>
              </a:rPr>
              <a:t>.</a:t>
            </a:r>
            <a:endParaRPr lang="en-US" sz="2200" dirty="0">
              <a:solidFill>
                <a:srgbClr val="002060"/>
              </a:solidFill>
              <a:latin typeface="Times New Roman"/>
              <a:ea typeface="Times New Roman"/>
              <a:cs typeface="Simplified Arabic"/>
            </a:endParaRPr>
          </a:p>
          <a:p>
            <a:pPr marL="0" indent="0" algn="just" rtl="1">
              <a:lnSpc>
                <a:spcPct val="113000"/>
              </a:lnSpc>
              <a:spcAft>
                <a:spcPts val="0"/>
              </a:spcAft>
              <a:buNone/>
            </a:pPr>
            <a:r>
              <a:rPr lang="ar-SA" sz="2200" dirty="0">
                <a:solidFill>
                  <a:srgbClr val="002060"/>
                </a:solidFill>
                <a:latin typeface="Times New Roman"/>
                <a:ea typeface="Times New Roman"/>
                <a:cs typeface="Times New Roman"/>
              </a:rPr>
              <a:t>ا- مياه الفضلات والمجاري من المناطق السكنية</a:t>
            </a:r>
            <a:r>
              <a:rPr lang="en-GB" sz="2200" dirty="0">
                <a:solidFill>
                  <a:srgbClr val="002060"/>
                </a:solidFill>
                <a:latin typeface="Times New Roman"/>
                <a:ea typeface="Times New Roman"/>
                <a:cs typeface="Times New Roman"/>
              </a:rPr>
              <a:t> .</a:t>
            </a:r>
            <a:endParaRPr lang="en-US" sz="2200" dirty="0">
              <a:solidFill>
                <a:srgbClr val="002060"/>
              </a:solidFill>
              <a:latin typeface="Times New Roman"/>
              <a:ea typeface="Times New Roman"/>
              <a:cs typeface="Simplified Arabic"/>
            </a:endParaRPr>
          </a:p>
          <a:p>
            <a:pPr marL="0" indent="0" algn="just" rtl="1">
              <a:lnSpc>
                <a:spcPct val="113000"/>
              </a:lnSpc>
              <a:spcAft>
                <a:spcPts val="0"/>
              </a:spcAft>
              <a:buNone/>
            </a:pPr>
            <a:r>
              <a:rPr lang="ar-SA" sz="2200" dirty="0">
                <a:solidFill>
                  <a:srgbClr val="002060"/>
                </a:solidFill>
                <a:latin typeface="Times New Roman"/>
                <a:ea typeface="Times New Roman"/>
                <a:cs typeface="Times New Roman"/>
              </a:rPr>
              <a:t>ب- المبيدات المستخدمة في دعم الانتاج الزراعي سواء كانت نباتية كالمحاصيل الحقلية او حيوانية كالدواجن والاغنام لمعالجة الآفات </a:t>
            </a:r>
            <a:r>
              <a:rPr lang="ar-IQ" sz="2200" dirty="0">
                <a:solidFill>
                  <a:srgbClr val="002060"/>
                </a:solidFill>
                <a:latin typeface="Times New Roman"/>
                <a:ea typeface="Times New Roman"/>
                <a:cs typeface="Times New Roman"/>
              </a:rPr>
              <a:t>المختلفة</a:t>
            </a:r>
            <a:r>
              <a:rPr lang="ar-SA" sz="2200" dirty="0">
                <a:solidFill>
                  <a:srgbClr val="002060"/>
                </a:solidFill>
                <a:latin typeface="Times New Roman"/>
                <a:ea typeface="Times New Roman"/>
                <a:cs typeface="Times New Roman"/>
              </a:rPr>
              <a:t>.</a:t>
            </a:r>
            <a:r>
              <a:rPr lang="en-GB" sz="2200" dirty="0">
                <a:solidFill>
                  <a:srgbClr val="002060"/>
                </a:solidFill>
                <a:latin typeface="Times New Roman"/>
                <a:ea typeface="Times New Roman"/>
                <a:cs typeface="Times New Roman"/>
              </a:rPr>
              <a:t> </a:t>
            </a:r>
            <a:endParaRPr lang="en-US" sz="2200" dirty="0">
              <a:solidFill>
                <a:srgbClr val="002060"/>
              </a:solidFill>
              <a:latin typeface="Times New Roman"/>
              <a:ea typeface="Times New Roman"/>
              <a:cs typeface="Simplified Arabic"/>
            </a:endParaRPr>
          </a:p>
          <a:p>
            <a:pPr marL="0" indent="0" algn="just" rtl="1">
              <a:lnSpc>
                <a:spcPct val="113000"/>
              </a:lnSpc>
              <a:spcAft>
                <a:spcPts val="0"/>
              </a:spcAft>
              <a:buNone/>
            </a:pPr>
            <a:r>
              <a:rPr lang="ar-SA" sz="2200" dirty="0">
                <a:solidFill>
                  <a:srgbClr val="002060"/>
                </a:solidFill>
                <a:latin typeface="Times New Roman"/>
                <a:ea typeface="Times New Roman"/>
                <a:cs typeface="Times New Roman"/>
              </a:rPr>
              <a:t>ج- المواد الكيميائية الصناعية كالمنظفات والمذيبات والحوامض والمعادن الثقيلة </a:t>
            </a:r>
            <a:r>
              <a:rPr lang="ar-IQ" sz="2200" dirty="0">
                <a:solidFill>
                  <a:srgbClr val="002060"/>
                </a:solidFill>
                <a:latin typeface="Times New Roman"/>
                <a:ea typeface="Times New Roman"/>
                <a:cs typeface="Times New Roman"/>
              </a:rPr>
              <a:t>وغيرها</a:t>
            </a:r>
            <a:r>
              <a:rPr lang="ar-SA" sz="2200" dirty="0">
                <a:solidFill>
                  <a:srgbClr val="002060"/>
                </a:solidFill>
                <a:latin typeface="Times New Roman"/>
                <a:ea typeface="Times New Roman"/>
                <a:cs typeface="Times New Roman"/>
              </a:rPr>
              <a:t> ، وتشمل كذلك الفضلات الصناعية المختلفة .</a:t>
            </a:r>
            <a:endParaRPr lang="en-US" sz="2200" dirty="0">
              <a:solidFill>
                <a:srgbClr val="002060"/>
              </a:solidFill>
              <a:latin typeface="Times New Roman"/>
              <a:ea typeface="Times New Roman"/>
              <a:cs typeface="Simplified Arabic"/>
            </a:endParaRPr>
          </a:p>
          <a:p>
            <a:pPr marL="0" indent="0" algn="just" rtl="1">
              <a:lnSpc>
                <a:spcPct val="113000"/>
              </a:lnSpc>
              <a:spcAft>
                <a:spcPts val="0"/>
              </a:spcAft>
              <a:buNone/>
            </a:pPr>
            <a:r>
              <a:rPr lang="ar-SA" sz="2200" dirty="0">
                <a:solidFill>
                  <a:srgbClr val="002060"/>
                </a:solidFill>
                <a:latin typeface="Times New Roman"/>
                <a:ea typeface="Times New Roman"/>
                <a:cs typeface="Times New Roman"/>
              </a:rPr>
              <a:t>د- الملوثات الغازية المنبعثة من </a:t>
            </a:r>
            <a:r>
              <a:rPr lang="ar-IQ" sz="2200" dirty="0">
                <a:solidFill>
                  <a:srgbClr val="002060"/>
                </a:solidFill>
                <a:latin typeface="Times New Roman"/>
                <a:ea typeface="Times New Roman"/>
                <a:cs typeface="Times New Roman"/>
              </a:rPr>
              <a:t>أنشطة</a:t>
            </a:r>
            <a:r>
              <a:rPr lang="ar-SA" sz="2200" dirty="0">
                <a:solidFill>
                  <a:srgbClr val="002060"/>
                </a:solidFill>
                <a:latin typeface="Times New Roman"/>
                <a:ea typeface="Times New Roman"/>
                <a:cs typeface="Times New Roman"/>
              </a:rPr>
              <a:t> مختلفة كالنقل والمواصلات وحرق الفحم والنفط لإنتاج الطاقة وغيرها .</a:t>
            </a:r>
            <a:endParaRPr lang="en-US" sz="2200" dirty="0">
              <a:solidFill>
                <a:srgbClr val="002060"/>
              </a:solidFill>
              <a:latin typeface="Times New Roman"/>
              <a:ea typeface="Times New Roman"/>
              <a:cs typeface="Simplified Arabic"/>
            </a:endParaRPr>
          </a:p>
          <a:p>
            <a:pPr marL="0" indent="0" algn="just" rtl="1">
              <a:lnSpc>
                <a:spcPct val="113000"/>
              </a:lnSpc>
              <a:spcAft>
                <a:spcPts val="0"/>
              </a:spcAft>
              <a:buNone/>
            </a:pPr>
            <a:r>
              <a:rPr lang="ar-SA" sz="2200" dirty="0">
                <a:solidFill>
                  <a:srgbClr val="002060"/>
                </a:solidFill>
                <a:latin typeface="Times New Roman"/>
                <a:ea typeface="Times New Roman"/>
                <a:cs typeface="Times New Roman"/>
              </a:rPr>
              <a:t>هـ- النفايات الصلبة كالقمامة المنزلية والمخلفات الصناعية المختلفة وكذلك الزراعية كمجازر اللحوم مثلا</a:t>
            </a:r>
            <a:r>
              <a:rPr lang="ar-IQ" sz="2200" dirty="0">
                <a:solidFill>
                  <a:srgbClr val="002060"/>
                </a:solidFill>
                <a:latin typeface="Times New Roman"/>
                <a:ea typeface="Times New Roman"/>
                <a:cs typeface="Times New Roman"/>
              </a:rPr>
              <a:t>"</a:t>
            </a:r>
            <a:r>
              <a:rPr lang="en-GB" sz="2200" dirty="0">
                <a:solidFill>
                  <a:srgbClr val="002060"/>
                </a:solidFill>
                <a:latin typeface="Times New Roman"/>
                <a:ea typeface="Times New Roman"/>
                <a:cs typeface="Times New Roman"/>
              </a:rPr>
              <a:t>.</a:t>
            </a:r>
            <a:endParaRPr lang="en-US" sz="2200" dirty="0">
              <a:solidFill>
                <a:srgbClr val="002060"/>
              </a:solidFill>
              <a:latin typeface="Times New Roman"/>
              <a:ea typeface="Times New Roman"/>
              <a:cs typeface="Simplified Arabic"/>
            </a:endParaRPr>
          </a:p>
          <a:p>
            <a:pPr algn="r" rtl="1">
              <a:lnSpc>
                <a:spcPct val="113000"/>
              </a:lnSpc>
              <a:spcAft>
                <a:spcPts val="0"/>
              </a:spcAft>
            </a:pPr>
            <a:endParaRPr lang="en-US" sz="2200" dirty="0">
              <a:solidFill>
                <a:srgbClr val="002060"/>
              </a:solidFill>
              <a:latin typeface="Times New Roman"/>
              <a:ea typeface="Times New Roman"/>
              <a:cs typeface="Simplified Arabic"/>
            </a:endParaRPr>
          </a:p>
          <a:p>
            <a:pPr algn="r" rtl="1"/>
            <a:endParaRPr lang="ar-IQ" dirty="0"/>
          </a:p>
        </p:txBody>
      </p:sp>
    </p:spTree>
    <p:extLst>
      <p:ext uri="{BB962C8B-B14F-4D97-AF65-F5344CB8AC3E}">
        <p14:creationId xmlns:p14="http://schemas.microsoft.com/office/powerpoint/2010/main" val="3725560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79230" y="1019909"/>
            <a:ext cx="10621107" cy="5474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8978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017" y="1687189"/>
            <a:ext cx="10515600" cy="3611641"/>
          </a:xfrm>
        </p:spPr>
        <p:txBody>
          <a:bodyPr>
            <a:noAutofit/>
          </a:bodyPr>
          <a:lstStyle/>
          <a:p>
            <a:pPr algn="ctr"/>
            <a:r>
              <a:rPr lang="ar-IQ" sz="9600" dirty="0" smtClean="0">
                <a:solidFill>
                  <a:srgbClr val="FF0000"/>
                </a:solidFill>
              </a:rPr>
              <a:t>المحاضرة الخامسة</a:t>
            </a:r>
            <a:br>
              <a:rPr lang="ar-IQ" sz="9600" dirty="0" smtClean="0">
                <a:solidFill>
                  <a:srgbClr val="FF0000"/>
                </a:solidFill>
              </a:rPr>
            </a:br>
            <a:r>
              <a:rPr lang="ar-IQ" sz="9600" dirty="0" smtClean="0">
                <a:solidFill>
                  <a:srgbClr val="FF0000"/>
                </a:solidFill>
              </a:rPr>
              <a:t>الفصل الثاني</a:t>
            </a:r>
            <a:br>
              <a:rPr lang="ar-IQ" sz="9600" dirty="0" smtClean="0">
                <a:solidFill>
                  <a:srgbClr val="FF0000"/>
                </a:solidFill>
              </a:rPr>
            </a:br>
            <a:r>
              <a:rPr lang="ar-IQ" sz="9600" dirty="0" smtClean="0">
                <a:solidFill>
                  <a:srgbClr val="FF0000"/>
                </a:solidFill>
              </a:rPr>
              <a:t>آثار التلوث</a:t>
            </a:r>
            <a:endParaRPr lang="en-US" sz="9600" dirty="0">
              <a:solidFill>
                <a:srgbClr val="FF0000"/>
              </a:solidFill>
            </a:endParaRPr>
          </a:p>
        </p:txBody>
      </p:sp>
    </p:spTree>
    <p:extLst>
      <p:ext uri="{BB962C8B-B14F-4D97-AF65-F5344CB8AC3E}">
        <p14:creationId xmlns:p14="http://schemas.microsoft.com/office/powerpoint/2010/main" val="544307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28246" y="199292"/>
            <a:ext cx="11430000" cy="6529753"/>
          </a:xfrm>
        </p:spPr>
        <p:txBody>
          <a:bodyPr>
            <a:normAutofit fontScale="32500" lnSpcReduction="20000"/>
          </a:bodyPr>
          <a:lstStyle/>
          <a:p>
            <a:pPr algn="r" rtl="1">
              <a:lnSpc>
                <a:spcPct val="113000"/>
              </a:lnSpc>
              <a:spcAft>
                <a:spcPts val="0"/>
              </a:spcAft>
            </a:pPr>
            <a:r>
              <a:rPr lang="ar-SA" sz="8000" b="1" dirty="0">
                <a:latin typeface="Times New Roman"/>
                <a:ea typeface="Times New Roman"/>
                <a:cs typeface="Times New Roman"/>
              </a:rPr>
              <a:t>المقدمة </a:t>
            </a:r>
            <a:r>
              <a:rPr lang="en-US" sz="8000" b="1" dirty="0">
                <a:latin typeface="Times New Roman"/>
                <a:ea typeface="Times New Roman"/>
                <a:cs typeface="Times New Roman"/>
              </a:rPr>
              <a:t>(</a:t>
            </a:r>
            <a:r>
              <a:rPr lang="en-US" sz="8000" b="1" dirty="0" err="1">
                <a:latin typeface="Times New Roman"/>
                <a:ea typeface="Times New Roman"/>
                <a:cs typeface="Times New Roman"/>
              </a:rPr>
              <a:t>Intrduciton</a:t>
            </a:r>
            <a:r>
              <a:rPr lang="en-US" sz="8000" b="1" dirty="0">
                <a:latin typeface="Times New Roman"/>
                <a:ea typeface="Times New Roman"/>
                <a:cs typeface="Times New Roman"/>
              </a:rPr>
              <a:t>)</a:t>
            </a:r>
            <a:r>
              <a:rPr lang="ar-SA" sz="8000" b="1" dirty="0">
                <a:latin typeface="Times New Roman"/>
                <a:ea typeface="Times New Roman"/>
                <a:cs typeface="Times New Roman"/>
              </a:rPr>
              <a:t>:</a:t>
            </a:r>
            <a:endParaRPr lang="en-US" sz="8000" dirty="0">
              <a:latin typeface="Times New Roman"/>
              <a:ea typeface="Times New Roman"/>
              <a:cs typeface="Simplified Arabic"/>
            </a:endParaRPr>
          </a:p>
          <a:p>
            <a:pPr algn="just" rtl="1">
              <a:lnSpc>
                <a:spcPct val="113000"/>
              </a:lnSpc>
              <a:spcAft>
                <a:spcPts val="0"/>
              </a:spcAft>
            </a:pPr>
            <a:r>
              <a:rPr lang="ar-SA" sz="6400" dirty="0" smtClean="0">
                <a:solidFill>
                  <a:srgbClr val="0070C0"/>
                </a:solidFill>
                <a:latin typeface="Times New Roman"/>
                <a:ea typeface="Times New Roman"/>
                <a:cs typeface="Times New Roman"/>
              </a:rPr>
              <a:t>فالتلوث </a:t>
            </a:r>
            <a:r>
              <a:rPr lang="ar-SA" sz="6400" dirty="0">
                <a:solidFill>
                  <a:srgbClr val="0070C0"/>
                </a:solidFill>
                <a:latin typeface="Times New Roman"/>
                <a:ea typeface="Times New Roman"/>
                <a:cs typeface="Times New Roman"/>
              </a:rPr>
              <a:t>البيئي هو أحد مصادر القتل و الدمار و الذي ظهر بشكل واضح و ملموس في قلب المدن الصناعية بالدول المتقدمة فأصبح كالغصة في الحلق يحبس عنها رونق الحياة و يشوه جمال </a:t>
            </a:r>
            <a:r>
              <a:rPr lang="ar-SA" sz="6400" dirty="0" smtClean="0">
                <a:solidFill>
                  <a:srgbClr val="0070C0"/>
                </a:solidFill>
                <a:latin typeface="Times New Roman"/>
                <a:ea typeface="Times New Roman"/>
                <a:cs typeface="Times New Roman"/>
              </a:rPr>
              <a:t>الطبيعة.</a:t>
            </a:r>
            <a:r>
              <a:rPr lang="ar-IQ" sz="6400" dirty="0" smtClean="0">
                <a:solidFill>
                  <a:srgbClr val="0070C0"/>
                </a:solidFill>
                <a:latin typeface="Times New Roman"/>
                <a:ea typeface="Times New Roman"/>
                <a:cs typeface="Times New Roman"/>
              </a:rPr>
              <a:t>   </a:t>
            </a:r>
            <a:r>
              <a:rPr lang="ar-SA" sz="6400" dirty="0" smtClean="0">
                <a:solidFill>
                  <a:srgbClr val="0070C0"/>
                </a:solidFill>
                <a:latin typeface="Times New Roman"/>
                <a:ea typeface="Times New Roman"/>
                <a:cs typeface="Times New Roman"/>
              </a:rPr>
              <a:t>و </a:t>
            </a:r>
            <a:r>
              <a:rPr lang="ar-SA" sz="6400" dirty="0">
                <a:solidFill>
                  <a:srgbClr val="0070C0"/>
                </a:solidFill>
                <a:latin typeface="Times New Roman"/>
                <a:ea typeface="Times New Roman"/>
                <a:cs typeface="Times New Roman"/>
              </a:rPr>
              <a:t>الدول العربية ليست بمنأى عن هذه المشكلة بل أصبحت تعاني من مشاكل البيئة المختلفة فأخذت تهتم بهذه القضية و أن كان ذلك لم يكن منذ زمن بعيد إذ كانت هذه الدول تسعي إلى النمو الاقتصادي و الاجتماعي و تنظر إلى قضايا البيئة بأنها هامشية لم تبلغ حداً يثير قلقها و يأخذ باهتماماتها في حين كانت المشاكل البيئية شاغل الدول الصناعية و ذلك للآثار السلبية للنشاطات الصناعية و التقنية على البيئة التي أصبحت عرضة للخطر و الذي ينعكس على صحة الإنسان و راحته. فقد واجهت الدول الصناعية الكثير من الكوارث البيئية بسبب النشاطات الصناعية و غيرها .</a:t>
            </a:r>
            <a:endParaRPr lang="en-US" sz="6400" dirty="0">
              <a:solidFill>
                <a:srgbClr val="0070C0"/>
              </a:solidFill>
              <a:latin typeface="Times New Roman"/>
              <a:ea typeface="Times New Roman"/>
              <a:cs typeface="Simplified Arabic"/>
            </a:endParaRPr>
          </a:p>
          <a:p>
            <a:pPr algn="just" rtl="1">
              <a:lnSpc>
                <a:spcPct val="113000"/>
              </a:lnSpc>
              <a:spcAft>
                <a:spcPts val="0"/>
              </a:spcAft>
            </a:pPr>
            <a:r>
              <a:rPr lang="ar-SA" sz="6400" dirty="0">
                <a:solidFill>
                  <a:srgbClr val="0070C0"/>
                </a:solidFill>
                <a:latin typeface="Times New Roman"/>
                <a:ea typeface="Times New Roman"/>
                <a:cs typeface="Times New Roman"/>
              </a:rPr>
              <a:t>و مع بداية الخطط التنموية المختلفة للدول العربية و مع نمو المدن الصغيرة و القرى و تمركز الصناعة في المدن وما يتبعه من نشاط تجاري و اجتماعي و علمي و زيادة الهجرة إلى المدن بدأت مظاهر الحياة  بالاختلاف في جميع الأوساط التعليمية و الصحية و الزراعية و الصناعية و المواصلات و الاتصالات و الذي قاد إلى العديد من المشاكل الاجتماعية و الصحية و تحولت البيئة في كثير من المدن الكبرى و خاصة الصناعية إلى بيئة ملوثة بأنواع مختلفة من التلوث. حينئذ أصبحت الدول العربية مدعوة إلى إعادة النظر في كيفية التعامل مع البيئة وإلى التخطيط السليم لاستغلال موردها و إلى الإمعان في العواقب المحتملة لاستغلال مواردها الطبيعية بطريقة غير علمية كذلك دراسة الأخطار البيئية الناتجة من الصناعة و احتراق الوقود و مخلفات الصرف الصحي و النفايات بأنواعها المختلفة و الاستعمال المتزايد للمبيدات الكيميائية و الملوثات الأخرى. كذلك هذه الدول مدعوة للتفكير في مصير المحيط الحيوي أي طبقة الهواء و الماء و الطبقة السطحية للقشرة الأرضية التي تتركز فيها الحياة </a:t>
            </a:r>
            <a:r>
              <a:rPr lang="ar-SA" sz="6400" dirty="0" smtClean="0">
                <a:solidFill>
                  <a:srgbClr val="0070C0"/>
                </a:solidFill>
                <a:latin typeface="Times New Roman"/>
                <a:ea typeface="Times New Roman"/>
                <a:cs typeface="Times New Roman"/>
              </a:rPr>
              <a:t>.</a:t>
            </a:r>
            <a:endParaRPr lang="ar-IQ" sz="6400" dirty="0" smtClean="0">
              <a:solidFill>
                <a:srgbClr val="0070C0"/>
              </a:solidFill>
              <a:latin typeface="Times New Roman"/>
              <a:ea typeface="Times New Roman"/>
              <a:cs typeface="Times New Roman"/>
            </a:endParaRPr>
          </a:p>
          <a:p>
            <a:pPr algn="just" rtl="1">
              <a:lnSpc>
                <a:spcPct val="113000"/>
              </a:lnSpc>
              <a:spcAft>
                <a:spcPts val="0"/>
              </a:spcAft>
            </a:pPr>
            <a:endParaRPr lang="ar-IQ" sz="6400" dirty="0">
              <a:solidFill>
                <a:srgbClr val="0070C0"/>
              </a:solidFill>
              <a:latin typeface="Times New Roman"/>
              <a:ea typeface="Times New Roman"/>
              <a:cs typeface="Times New Roman"/>
            </a:endParaRPr>
          </a:p>
          <a:p>
            <a:pPr algn="just" rtl="1">
              <a:lnSpc>
                <a:spcPct val="113000"/>
              </a:lnSpc>
              <a:spcAft>
                <a:spcPts val="0"/>
              </a:spcAft>
            </a:pPr>
            <a:endParaRPr lang="ar-IQ" sz="6400" dirty="0" smtClean="0">
              <a:solidFill>
                <a:srgbClr val="0070C0"/>
              </a:solidFill>
              <a:latin typeface="Times New Roman"/>
              <a:ea typeface="Times New Roman"/>
              <a:cs typeface="Times New Roman"/>
            </a:endParaRPr>
          </a:p>
          <a:p>
            <a:pPr algn="just" rtl="1">
              <a:lnSpc>
                <a:spcPct val="113000"/>
              </a:lnSpc>
              <a:spcAft>
                <a:spcPts val="0"/>
              </a:spcAft>
            </a:pPr>
            <a:endParaRPr lang="ar-IQ" sz="6400" dirty="0">
              <a:solidFill>
                <a:srgbClr val="0070C0"/>
              </a:solidFill>
              <a:latin typeface="Times New Roman"/>
              <a:ea typeface="Times New Roman"/>
              <a:cs typeface="Times New Roman"/>
            </a:endParaRPr>
          </a:p>
          <a:p>
            <a:pPr algn="just" rtl="1">
              <a:lnSpc>
                <a:spcPct val="113000"/>
              </a:lnSpc>
              <a:spcAft>
                <a:spcPts val="0"/>
              </a:spcAft>
            </a:pPr>
            <a:endParaRPr lang="ar-IQ" sz="6400" dirty="0" smtClean="0">
              <a:solidFill>
                <a:srgbClr val="0070C0"/>
              </a:solidFill>
              <a:latin typeface="Times New Roman"/>
              <a:ea typeface="Times New Roman"/>
              <a:cs typeface="Times New Roman"/>
            </a:endParaRPr>
          </a:p>
          <a:p>
            <a:pPr algn="just" rtl="1">
              <a:lnSpc>
                <a:spcPct val="113000"/>
              </a:lnSpc>
              <a:spcAft>
                <a:spcPts val="0"/>
              </a:spcAft>
            </a:pPr>
            <a:endParaRPr lang="ar-IQ" sz="6400" dirty="0">
              <a:solidFill>
                <a:srgbClr val="0070C0"/>
              </a:solidFill>
              <a:latin typeface="Times New Roman"/>
              <a:ea typeface="Times New Roman"/>
              <a:cs typeface="Times New Roman"/>
            </a:endParaRPr>
          </a:p>
          <a:p>
            <a:pPr algn="just" rtl="1">
              <a:lnSpc>
                <a:spcPct val="113000"/>
              </a:lnSpc>
              <a:spcAft>
                <a:spcPts val="0"/>
              </a:spcAft>
            </a:pPr>
            <a:endParaRPr lang="ar-IQ" sz="6400" dirty="0" smtClean="0">
              <a:solidFill>
                <a:srgbClr val="0070C0"/>
              </a:solidFill>
              <a:latin typeface="Times New Roman"/>
              <a:ea typeface="Times New Roman"/>
              <a:cs typeface="Times New Roman"/>
            </a:endParaRPr>
          </a:p>
          <a:p>
            <a:pPr algn="just" rtl="1">
              <a:lnSpc>
                <a:spcPct val="113000"/>
              </a:lnSpc>
              <a:spcAft>
                <a:spcPts val="0"/>
              </a:spcAft>
            </a:pPr>
            <a:endParaRPr lang="ar-IQ" sz="6400" dirty="0">
              <a:solidFill>
                <a:srgbClr val="0070C0"/>
              </a:solidFill>
              <a:latin typeface="Times New Roman"/>
              <a:ea typeface="Times New Roman"/>
              <a:cs typeface="Times New Roman"/>
            </a:endParaRPr>
          </a:p>
          <a:p>
            <a:pPr algn="just" rtl="1">
              <a:lnSpc>
                <a:spcPct val="113000"/>
              </a:lnSpc>
              <a:spcAft>
                <a:spcPts val="0"/>
              </a:spcAft>
            </a:pPr>
            <a:endParaRPr lang="ar-IQ" sz="6400" dirty="0" smtClean="0">
              <a:solidFill>
                <a:srgbClr val="0070C0"/>
              </a:solidFill>
              <a:latin typeface="Times New Roman"/>
              <a:ea typeface="Times New Roman"/>
              <a:cs typeface="Times New Roman"/>
            </a:endParaRPr>
          </a:p>
          <a:p>
            <a:pPr algn="just" rtl="1">
              <a:lnSpc>
                <a:spcPct val="113000"/>
              </a:lnSpc>
              <a:spcAft>
                <a:spcPts val="0"/>
              </a:spcAft>
            </a:pPr>
            <a:endParaRPr lang="ar-IQ" sz="6400" dirty="0">
              <a:solidFill>
                <a:srgbClr val="0070C0"/>
              </a:solidFill>
              <a:latin typeface="Times New Roman"/>
              <a:ea typeface="Times New Roman"/>
              <a:cs typeface="Times New Roman"/>
            </a:endParaRPr>
          </a:p>
          <a:p>
            <a:pPr algn="just" rtl="1">
              <a:lnSpc>
                <a:spcPct val="113000"/>
              </a:lnSpc>
              <a:spcAft>
                <a:spcPts val="0"/>
              </a:spcAft>
            </a:pPr>
            <a:endParaRPr lang="en-US" sz="6400" dirty="0">
              <a:solidFill>
                <a:srgbClr val="0070C0"/>
              </a:solidFill>
              <a:latin typeface="Times New Roman"/>
              <a:ea typeface="Times New Roman"/>
              <a:cs typeface="Simplified Arabic"/>
            </a:endParaRPr>
          </a:p>
        </p:txBody>
      </p:sp>
    </p:spTree>
    <p:extLst>
      <p:ext uri="{BB962C8B-B14F-4D97-AF65-F5344CB8AC3E}">
        <p14:creationId xmlns:p14="http://schemas.microsoft.com/office/powerpoint/2010/main" val="3618513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468923"/>
            <a:ext cx="10515600" cy="5708040"/>
          </a:xfrm>
        </p:spPr>
        <p:txBody>
          <a:bodyPr>
            <a:normAutofit fontScale="77500" lnSpcReduction="20000"/>
          </a:bodyPr>
          <a:lstStyle/>
          <a:p>
            <a:pPr algn="just" rtl="1">
              <a:lnSpc>
                <a:spcPct val="113000"/>
              </a:lnSpc>
              <a:spcAft>
                <a:spcPts val="0"/>
              </a:spcAft>
            </a:pPr>
            <a:r>
              <a:rPr lang="ar-SA" dirty="0">
                <a:solidFill>
                  <a:srgbClr val="0070C0"/>
                </a:solidFill>
                <a:latin typeface="Times New Roman"/>
                <a:ea typeface="Times New Roman"/>
                <a:cs typeface="Times New Roman"/>
              </a:rPr>
              <a:t>و إذا أردنا أن نستعرض المشاكل البيئية التي تواجه الدول العربية نحتاج إلى بعض التأصيل العلمي لتعريف علم البيئة و الذي عرف بأنه "تطبيق المعرفة لعدد من الحقول العلمية لدراسة و حماية البيئة" كما أنه يرتكز على ثلاثة محاور أساسية:</a:t>
            </a:r>
            <a:endParaRPr lang="en-US" dirty="0">
              <a:solidFill>
                <a:srgbClr val="0070C0"/>
              </a:solidFill>
              <a:latin typeface="Times New Roman"/>
              <a:ea typeface="Times New Roman"/>
              <a:cs typeface="Simplified Arabic"/>
            </a:endParaRPr>
          </a:p>
          <a:p>
            <a:pPr algn="just" rtl="1">
              <a:lnSpc>
                <a:spcPct val="113000"/>
              </a:lnSpc>
              <a:spcAft>
                <a:spcPts val="0"/>
              </a:spcAft>
            </a:pPr>
            <a:r>
              <a:rPr lang="ar-SA" dirty="0">
                <a:solidFill>
                  <a:srgbClr val="0070C0"/>
                </a:solidFill>
                <a:latin typeface="Times New Roman"/>
                <a:ea typeface="Times New Roman"/>
                <a:cs typeface="Times New Roman"/>
              </a:rPr>
              <a:t>أولاً: حماية الإنسان من تأثيرات العوامل البيئية الضارة.</a:t>
            </a:r>
            <a:endParaRPr lang="en-US" dirty="0">
              <a:solidFill>
                <a:srgbClr val="0070C0"/>
              </a:solidFill>
              <a:latin typeface="Times New Roman"/>
              <a:ea typeface="Times New Roman"/>
              <a:cs typeface="Simplified Arabic"/>
            </a:endParaRPr>
          </a:p>
          <a:p>
            <a:pPr marL="0" indent="0" algn="just" rtl="1">
              <a:lnSpc>
                <a:spcPct val="113000"/>
              </a:lnSpc>
              <a:spcAft>
                <a:spcPts val="0"/>
              </a:spcAft>
              <a:buNone/>
            </a:pPr>
            <a:r>
              <a:rPr lang="ar-SA" dirty="0">
                <a:solidFill>
                  <a:srgbClr val="0070C0"/>
                </a:solidFill>
                <a:latin typeface="Times New Roman"/>
                <a:ea typeface="Times New Roman"/>
                <a:cs typeface="Times New Roman"/>
              </a:rPr>
              <a:t>ثانياً: حماية البيئة على المستوى المحلي و العالمي  من فعاليات الإنسان الضارة.</a:t>
            </a:r>
            <a:endParaRPr lang="en-US" dirty="0">
              <a:solidFill>
                <a:srgbClr val="0070C0"/>
              </a:solidFill>
              <a:latin typeface="Times New Roman"/>
              <a:ea typeface="Times New Roman"/>
              <a:cs typeface="Simplified Arabic"/>
            </a:endParaRPr>
          </a:p>
          <a:p>
            <a:pPr marL="0" indent="0" algn="just" rtl="1">
              <a:lnSpc>
                <a:spcPct val="113000"/>
              </a:lnSpc>
              <a:spcAft>
                <a:spcPts val="0"/>
              </a:spcAft>
              <a:buNone/>
            </a:pPr>
            <a:r>
              <a:rPr lang="ar-SA" dirty="0">
                <a:solidFill>
                  <a:srgbClr val="0070C0"/>
                </a:solidFill>
                <a:latin typeface="Times New Roman"/>
                <a:ea typeface="Times New Roman"/>
                <a:cs typeface="Times New Roman"/>
              </a:rPr>
              <a:t>و يلاحظ هنا أن علم البيئة يرتبط بالتلوث و الذي يأخذ أشكالاً مختلفة فهناك تلوث الهواء، و تلوث المياه، و التلوث الإشعاعي، و التلوث بالمبيدات، و التلوث الضوضائي. </a:t>
            </a:r>
            <a:endParaRPr lang="en-US" dirty="0">
              <a:solidFill>
                <a:srgbClr val="0070C0"/>
              </a:solidFill>
              <a:latin typeface="Times New Roman"/>
              <a:ea typeface="Times New Roman"/>
              <a:cs typeface="Simplified Arabic"/>
            </a:endParaRPr>
          </a:p>
          <a:p>
            <a:pPr marL="0" indent="0" algn="just" rtl="1">
              <a:lnSpc>
                <a:spcPct val="113000"/>
              </a:lnSpc>
              <a:spcAft>
                <a:spcPts val="0"/>
              </a:spcAft>
              <a:buNone/>
            </a:pPr>
            <a:r>
              <a:rPr lang="ar-SA" dirty="0">
                <a:solidFill>
                  <a:srgbClr val="0070C0"/>
                </a:solidFill>
                <a:latin typeface="Times New Roman"/>
                <a:ea typeface="Times New Roman"/>
                <a:cs typeface="Times New Roman"/>
              </a:rPr>
              <a:t>و نجد هنا أن الإنسان هو المجني عليه كما أنه هو الجاني و كما يقول الشاعر "فيك الخصام و أنت الخصم و الحكم"</a:t>
            </a:r>
            <a:endParaRPr lang="en-US" dirty="0">
              <a:solidFill>
                <a:srgbClr val="0070C0"/>
              </a:solidFill>
              <a:latin typeface="Times New Roman"/>
              <a:ea typeface="Times New Roman"/>
              <a:cs typeface="Simplified Arabic"/>
            </a:endParaRPr>
          </a:p>
          <a:p>
            <a:pPr marL="0" indent="0" algn="just" rtl="1">
              <a:lnSpc>
                <a:spcPct val="113000"/>
              </a:lnSpc>
              <a:spcAft>
                <a:spcPts val="0"/>
              </a:spcAft>
              <a:buNone/>
            </a:pPr>
            <a:r>
              <a:rPr lang="ar-SA" dirty="0">
                <a:solidFill>
                  <a:srgbClr val="0070C0"/>
                </a:solidFill>
                <a:latin typeface="Times New Roman"/>
                <a:ea typeface="Times New Roman"/>
                <a:cs typeface="Times New Roman"/>
              </a:rPr>
              <a:t>ثالثاً: إصلاح ما أفسد سواء بفعل الإنسان أو غيره و تحسين نوعية البيئة لما فيه سلامة الإنسان و سعادته.</a:t>
            </a:r>
            <a:endParaRPr lang="en-US" dirty="0">
              <a:solidFill>
                <a:srgbClr val="0070C0"/>
              </a:solidFill>
              <a:latin typeface="Times New Roman"/>
              <a:ea typeface="Times New Roman"/>
              <a:cs typeface="Simplified Arabic"/>
            </a:endParaRPr>
          </a:p>
          <a:p>
            <a:pPr algn="just" rtl="1">
              <a:lnSpc>
                <a:spcPct val="113000"/>
              </a:lnSpc>
              <a:spcAft>
                <a:spcPts val="0"/>
              </a:spcAft>
            </a:pPr>
            <a:r>
              <a:rPr lang="ar-SA" dirty="0">
                <a:solidFill>
                  <a:srgbClr val="0070C0"/>
                </a:solidFill>
                <a:latin typeface="Times New Roman"/>
                <a:ea typeface="Times New Roman"/>
                <a:cs typeface="Times New Roman"/>
              </a:rPr>
              <a:t>منذ ظهور الإنسان على سطح الأرض و التطور البشري لم يتوقف فقد استطاع الإنسان أن يتدرج بنجاح في مدارج التطور المختلفة كما أن تمكنه من السيطرة على الطاقة أحدث تغييراً في وجه كوكب الأرض و سبر أغوار البحار و المحيطات و الشروع في غزو الفضاء بل و حتى اختراق أسرار المادة بعبقرية في العلوم البيولوجية.</a:t>
            </a:r>
            <a:r>
              <a:rPr lang="ar-IQ" dirty="0">
                <a:solidFill>
                  <a:srgbClr val="0070C0"/>
                </a:solidFill>
                <a:latin typeface="Times New Roman"/>
                <a:ea typeface="Times New Roman"/>
                <a:cs typeface="Times New Roman"/>
              </a:rPr>
              <a:t> </a:t>
            </a:r>
            <a:r>
              <a:rPr lang="ar-SA" dirty="0">
                <a:solidFill>
                  <a:srgbClr val="0070C0"/>
                </a:solidFill>
                <a:latin typeface="Times New Roman"/>
                <a:ea typeface="Times New Roman"/>
                <a:cs typeface="Times New Roman"/>
              </a:rPr>
              <a:t>إلا أن تأثير نشاط الإنسان أصبح اليوم من الضخامة و التعقيد بحيث أصبح يخل بالتوازن الدقيق للبيئة و ظهرت مشاكل التلوث البيئي على نطاق و اسع الأمر الذي يؤدي إلى تهديد الحياة على الأرض و في البحار و الأنهار و المحيطات و الأجواء و يمزق طبقة الأوزون التي تحمي الأرض من الأشعة الضارة القادمة من الشمس .</a:t>
            </a:r>
            <a:endParaRPr lang="en-US" dirty="0">
              <a:solidFill>
                <a:srgbClr val="0070C0"/>
              </a:solidFill>
              <a:latin typeface="Times New Roman"/>
              <a:ea typeface="Times New Roman"/>
              <a:cs typeface="Simplified Arabic"/>
            </a:endParaRPr>
          </a:p>
          <a:p>
            <a:pPr marL="0" indent="0" algn="just" rtl="1">
              <a:lnSpc>
                <a:spcPct val="150000"/>
              </a:lnSpc>
              <a:spcAft>
                <a:spcPts val="0"/>
              </a:spcAft>
              <a:buNone/>
            </a:pPr>
            <a:endParaRPr lang="ar-IQ" sz="2400" dirty="0">
              <a:solidFill>
                <a:srgbClr val="0070C0"/>
              </a:solidFill>
            </a:endParaRPr>
          </a:p>
        </p:txBody>
      </p:sp>
    </p:spTree>
    <p:extLst>
      <p:ext uri="{BB962C8B-B14F-4D97-AF65-F5344CB8AC3E}">
        <p14:creationId xmlns:p14="http://schemas.microsoft.com/office/powerpoint/2010/main" val="2177766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51692" y="301624"/>
            <a:ext cx="11418277" cy="5899883"/>
          </a:xfrm>
        </p:spPr>
        <p:txBody>
          <a:bodyPr>
            <a:normAutofit fontScale="70000" lnSpcReduction="20000"/>
          </a:bodyPr>
          <a:lstStyle/>
          <a:p>
            <a:pPr marL="0" indent="0" algn="r" rtl="1">
              <a:buNone/>
            </a:pPr>
            <a:endParaRPr lang="ar-IQ" dirty="0" smtClean="0"/>
          </a:p>
          <a:p>
            <a:pPr algn="just" rtl="1">
              <a:lnSpc>
                <a:spcPct val="113000"/>
              </a:lnSpc>
              <a:spcAft>
                <a:spcPts val="0"/>
              </a:spcAft>
            </a:pPr>
            <a:r>
              <a:rPr lang="ar-SA" dirty="0">
                <a:solidFill>
                  <a:srgbClr val="002060"/>
                </a:solidFill>
                <a:latin typeface="Times New Roman"/>
                <a:ea typeface="Times New Roman"/>
                <a:cs typeface="Times New Roman"/>
              </a:rPr>
              <a:t>و نظراً لتنوع المشكلات البيئية المعاصرة من حيث أسبابها و نتائجها تعد علوم البيئة من العلوم المتداخلة التي تتخطى الحدود التقليدية التي تفصل بين العلوم الطبيعية و الإنسانية و التطبيقية بفروعها التقليدية كالعلوم الحياتية و الكيميائية و الجيولوجية و الجغرافية و الاقتصادية و الهندسية بحيث تسد الفجوات بين تلك العلوم و تكون حلقة الوصل بينها.</a:t>
            </a:r>
            <a:endParaRPr lang="en-US" sz="3200" dirty="0">
              <a:solidFill>
                <a:srgbClr val="002060"/>
              </a:solidFill>
              <a:latin typeface="Times New Roman"/>
              <a:ea typeface="Times New Roman"/>
              <a:cs typeface="Simplified Arabic"/>
            </a:endParaRPr>
          </a:p>
          <a:p>
            <a:pPr algn="just" rtl="1">
              <a:lnSpc>
                <a:spcPct val="113000"/>
              </a:lnSpc>
              <a:spcAft>
                <a:spcPts val="0"/>
              </a:spcAft>
            </a:pPr>
            <a:r>
              <a:rPr lang="ar-SA" dirty="0">
                <a:solidFill>
                  <a:srgbClr val="002060"/>
                </a:solidFill>
                <a:latin typeface="Times New Roman"/>
                <a:ea typeface="Times New Roman"/>
                <a:cs typeface="Times New Roman"/>
              </a:rPr>
              <a:t>و التلوث </a:t>
            </a:r>
            <a:r>
              <a:rPr lang="en-US" dirty="0">
                <a:solidFill>
                  <a:srgbClr val="002060"/>
                </a:solidFill>
                <a:latin typeface="Times New Roman"/>
                <a:ea typeface="Times New Roman"/>
                <a:cs typeface="Times New Roman"/>
              </a:rPr>
              <a:t>Pollution</a:t>
            </a:r>
            <a:r>
              <a:rPr lang="ar-SA" dirty="0">
                <a:solidFill>
                  <a:srgbClr val="002060"/>
                </a:solidFill>
                <a:latin typeface="Times New Roman"/>
                <a:ea typeface="Times New Roman"/>
                <a:cs typeface="Times New Roman"/>
              </a:rPr>
              <a:t> يعني اي تغير بسبب المواد الكيميائية أو العوامل الطبيعية أو الحيوية الأخرى في الكفاءة الطبيعية للبيئة.</a:t>
            </a:r>
            <a:endParaRPr lang="en-US" sz="3200" dirty="0">
              <a:solidFill>
                <a:srgbClr val="002060"/>
              </a:solidFill>
              <a:latin typeface="Times New Roman"/>
              <a:ea typeface="Times New Roman"/>
              <a:cs typeface="Simplified Arabic"/>
            </a:endParaRPr>
          </a:p>
          <a:p>
            <a:pPr marL="0" indent="0" algn="just" rtl="1">
              <a:lnSpc>
                <a:spcPct val="113000"/>
              </a:lnSpc>
              <a:spcAft>
                <a:spcPts val="0"/>
              </a:spcAft>
              <a:buNone/>
            </a:pPr>
            <a:r>
              <a:rPr lang="ar-SA" dirty="0">
                <a:solidFill>
                  <a:srgbClr val="002060"/>
                </a:solidFill>
                <a:latin typeface="Times New Roman"/>
                <a:ea typeface="Times New Roman"/>
                <a:cs typeface="Times New Roman"/>
              </a:rPr>
              <a:t>أو يمكن تعريفه بالتغيير في المكونات الطبيعية للبيئة بسبب التفاعلات الكيميائية أو الفيزيائية أو الحيوية.</a:t>
            </a:r>
            <a:endParaRPr lang="en-US" sz="3200" dirty="0">
              <a:solidFill>
                <a:srgbClr val="002060"/>
              </a:solidFill>
              <a:latin typeface="Times New Roman"/>
              <a:ea typeface="Times New Roman"/>
              <a:cs typeface="Simplified Arabic"/>
            </a:endParaRPr>
          </a:p>
          <a:p>
            <a:pPr marL="0" indent="0" algn="just" rtl="1">
              <a:lnSpc>
                <a:spcPct val="113000"/>
              </a:lnSpc>
              <a:spcAft>
                <a:spcPts val="0"/>
              </a:spcAft>
              <a:buNone/>
            </a:pPr>
            <a:r>
              <a:rPr lang="ar-SA" dirty="0">
                <a:solidFill>
                  <a:srgbClr val="002060"/>
                </a:solidFill>
                <a:latin typeface="Times New Roman"/>
                <a:ea typeface="Times New Roman"/>
                <a:cs typeface="Times New Roman"/>
              </a:rPr>
              <a:t>وقد يكون التلوث طبيعيا ناتجا عن الكوارث الطبيعية من براكين و عواصف و فيضانات أو تلوث صناعي بسبب نشاطات الإنسان المختلفة .</a:t>
            </a:r>
            <a:endParaRPr lang="en-US" sz="3200" dirty="0">
              <a:solidFill>
                <a:srgbClr val="002060"/>
              </a:solidFill>
              <a:latin typeface="Times New Roman"/>
              <a:ea typeface="Times New Roman"/>
              <a:cs typeface="Simplified Arabic"/>
            </a:endParaRPr>
          </a:p>
          <a:p>
            <a:pPr algn="just" rtl="1">
              <a:lnSpc>
                <a:spcPct val="113000"/>
              </a:lnSpc>
              <a:spcAft>
                <a:spcPts val="0"/>
              </a:spcAft>
            </a:pPr>
            <a:r>
              <a:rPr lang="ar-SA" dirty="0">
                <a:solidFill>
                  <a:srgbClr val="002060"/>
                </a:solidFill>
                <a:latin typeface="Times New Roman"/>
                <a:ea typeface="Times New Roman"/>
                <a:cs typeface="Times New Roman"/>
              </a:rPr>
              <a:t>إذا فإن جميع دول العالم و بدرجات متفاوتة تواجه العديد من مشاكل التلوث مثل:</a:t>
            </a:r>
            <a:endParaRPr lang="en-US" sz="3200" dirty="0">
              <a:solidFill>
                <a:srgbClr val="002060"/>
              </a:solidFill>
              <a:latin typeface="Times New Roman"/>
              <a:ea typeface="Times New Roman"/>
              <a:cs typeface="Simplified Arabic"/>
            </a:endParaRPr>
          </a:p>
          <a:p>
            <a:pPr marL="514350" lvl="0" indent="-514350" algn="just" rtl="1">
              <a:lnSpc>
                <a:spcPct val="113000"/>
              </a:lnSpc>
              <a:spcAft>
                <a:spcPts val="0"/>
              </a:spcAft>
              <a:buSzPts val="1600"/>
              <a:buFont typeface="+mj-lt"/>
              <a:buAutoNum type="arabicPeriod"/>
              <a:tabLst>
                <a:tab pos="228600" algn="l"/>
              </a:tabLst>
            </a:pPr>
            <a:r>
              <a:rPr lang="ar-SA" dirty="0">
                <a:solidFill>
                  <a:srgbClr val="002060"/>
                </a:solidFill>
                <a:latin typeface="Times New Roman"/>
                <a:ea typeface="Times New Roman"/>
                <a:cs typeface="Times New Roman"/>
              </a:rPr>
              <a:t>تلوث الهواء.</a:t>
            </a:r>
            <a:endParaRPr lang="en-US" sz="3200" dirty="0">
              <a:solidFill>
                <a:srgbClr val="002060"/>
              </a:solidFill>
              <a:latin typeface="Times New Roman"/>
              <a:ea typeface="Times New Roman"/>
              <a:cs typeface="Times New Roman"/>
            </a:endParaRPr>
          </a:p>
          <a:p>
            <a:pPr marL="342900" lvl="0" indent="-342900" algn="just" rtl="1">
              <a:lnSpc>
                <a:spcPct val="113000"/>
              </a:lnSpc>
              <a:spcAft>
                <a:spcPts val="0"/>
              </a:spcAft>
              <a:buSzPts val="1600"/>
              <a:buFont typeface="+mj-ea"/>
              <a:buAutoNum type="arabicPeriod"/>
              <a:tabLst>
                <a:tab pos="228600" algn="l"/>
              </a:tabLst>
            </a:pPr>
            <a:r>
              <a:rPr lang="ar-SA" dirty="0">
                <a:solidFill>
                  <a:srgbClr val="002060"/>
                </a:solidFill>
                <a:latin typeface="Times New Roman"/>
                <a:ea typeface="Times New Roman"/>
                <a:cs typeface="Times New Roman"/>
              </a:rPr>
              <a:t> تلوث المياه.</a:t>
            </a:r>
            <a:endParaRPr lang="en-US" sz="3200" dirty="0">
              <a:solidFill>
                <a:srgbClr val="002060"/>
              </a:solidFill>
              <a:latin typeface="Times New Roman"/>
              <a:ea typeface="Times New Roman"/>
              <a:cs typeface="Times New Roman"/>
            </a:endParaRPr>
          </a:p>
          <a:p>
            <a:pPr marL="342900" lvl="0" indent="-342900" algn="just" rtl="1">
              <a:lnSpc>
                <a:spcPct val="113000"/>
              </a:lnSpc>
              <a:spcAft>
                <a:spcPts val="0"/>
              </a:spcAft>
              <a:buSzPts val="1600"/>
              <a:buFont typeface="+mj-ea"/>
              <a:buAutoNum type="arabicPeriod"/>
              <a:tabLst>
                <a:tab pos="228600" algn="l"/>
              </a:tabLst>
            </a:pPr>
            <a:r>
              <a:rPr lang="ar-SA" dirty="0">
                <a:solidFill>
                  <a:srgbClr val="002060"/>
                </a:solidFill>
                <a:latin typeface="Times New Roman"/>
                <a:ea typeface="Times New Roman"/>
                <a:cs typeface="Times New Roman"/>
              </a:rPr>
              <a:t> </a:t>
            </a:r>
            <a:r>
              <a:rPr lang="ar-IQ" dirty="0" smtClean="0">
                <a:solidFill>
                  <a:srgbClr val="002060"/>
                </a:solidFill>
                <a:latin typeface="Times New Roman"/>
                <a:ea typeface="Times New Roman"/>
                <a:cs typeface="Times New Roman"/>
              </a:rPr>
              <a:t>تلوث </a:t>
            </a:r>
            <a:r>
              <a:rPr lang="ar-SA" dirty="0" smtClean="0">
                <a:solidFill>
                  <a:srgbClr val="002060"/>
                </a:solidFill>
                <a:latin typeface="Times New Roman"/>
                <a:ea typeface="Times New Roman"/>
                <a:cs typeface="Times New Roman"/>
              </a:rPr>
              <a:t>المخلفات </a:t>
            </a:r>
            <a:r>
              <a:rPr lang="ar-SA" dirty="0">
                <a:solidFill>
                  <a:srgbClr val="002060"/>
                </a:solidFill>
                <a:latin typeface="Times New Roman"/>
                <a:ea typeface="Times New Roman"/>
                <a:cs typeface="Times New Roman"/>
              </a:rPr>
              <a:t>الصلبة و السائلة.</a:t>
            </a:r>
            <a:endParaRPr lang="en-US" sz="3200" dirty="0">
              <a:solidFill>
                <a:srgbClr val="002060"/>
              </a:solidFill>
              <a:latin typeface="Times New Roman"/>
              <a:ea typeface="Times New Roman"/>
              <a:cs typeface="Times New Roman"/>
            </a:endParaRPr>
          </a:p>
          <a:p>
            <a:pPr marL="342900" lvl="0" indent="-342900" algn="just" rtl="1">
              <a:lnSpc>
                <a:spcPct val="113000"/>
              </a:lnSpc>
              <a:spcAft>
                <a:spcPts val="0"/>
              </a:spcAft>
              <a:buSzPts val="1600"/>
              <a:buFont typeface="+mj-ea"/>
              <a:buAutoNum type="arabicPeriod"/>
              <a:tabLst>
                <a:tab pos="228600" algn="l"/>
              </a:tabLst>
            </a:pPr>
            <a:r>
              <a:rPr lang="ar-SA" dirty="0">
                <a:solidFill>
                  <a:srgbClr val="002060"/>
                </a:solidFill>
                <a:latin typeface="Times New Roman"/>
                <a:ea typeface="Times New Roman"/>
                <a:cs typeface="Times New Roman"/>
              </a:rPr>
              <a:t>التلوث الضوضائي.</a:t>
            </a:r>
            <a:endParaRPr lang="en-US" sz="3200" dirty="0">
              <a:solidFill>
                <a:srgbClr val="002060"/>
              </a:solidFill>
              <a:latin typeface="Times New Roman"/>
              <a:ea typeface="Times New Roman"/>
              <a:cs typeface="Times New Roman"/>
            </a:endParaRPr>
          </a:p>
          <a:p>
            <a:pPr marL="342900" lvl="0" indent="-342900" algn="just" rtl="1">
              <a:lnSpc>
                <a:spcPct val="113000"/>
              </a:lnSpc>
              <a:spcAft>
                <a:spcPts val="0"/>
              </a:spcAft>
              <a:buSzPts val="1600"/>
              <a:buFont typeface="+mj-ea"/>
              <a:buAutoNum type="arabicPeriod"/>
              <a:tabLst>
                <a:tab pos="228600" algn="l"/>
              </a:tabLst>
            </a:pPr>
            <a:r>
              <a:rPr lang="ar-SA" dirty="0">
                <a:solidFill>
                  <a:srgbClr val="002060"/>
                </a:solidFill>
                <a:latin typeface="Times New Roman"/>
                <a:ea typeface="Times New Roman"/>
                <a:cs typeface="Times New Roman"/>
              </a:rPr>
              <a:t> التلوث الإشعاعي.</a:t>
            </a:r>
            <a:endParaRPr lang="en-US" sz="3200" dirty="0">
              <a:solidFill>
                <a:srgbClr val="002060"/>
              </a:solidFill>
              <a:latin typeface="Times New Roman"/>
              <a:ea typeface="Times New Roman"/>
              <a:cs typeface="Times New Roman"/>
            </a:endParaRPr>
          </a:p>
          <a:p>
            <a:pPr marL="342900" lvl="0" indent="-342900" algn="just" rtl="1">
              <a:lnSpc>
                <a:spcPct val="113000"/>
              </a:lnSpc>
              <a:spcAft>
                <a:spcPts val="0"/>
              </a:spcAft>
              <a:buSzPts val="1600"/>
              <a:buFont typeface="+mj-ea"/>
              <a:buAutoNum type="arabicPeriod"/>
              <a:tabLst>
                <a:tab pos="228600" algn="l"/>
              </a:tabLst>
            </a:pPr>
            <a:r>
              <a:rPr lang="ar-SA" dirty="0">
                <a:solidFill>
                  <a:srgbClr val="002060"/>
                </a:solidFill>
                <a:latin typeface="Times New Roman"/>
                <a:ea typeface="Times New Roman"/>
                <a:cs typeface="Times New Roman"/>
              </a:rPr>
              <a:t> </a:t>
            </a:r>
            <a:r>
              <a:rPr lang="ar-IQ" dirty="0" smtClean="0">
                <a:solidFill>
                  <a:srgbClr val="002060"/>
                </a:solidFill>
                <a:latin typeface="Times New Roman"/>
                <a:ea typeface="Times New Roman"/>
                <a:cs typeface="Times New Roman"/>
              </a:rPr>
              <a:t>تلوث </a:t>
            </a:r>
            <a:r>
              <a:rPr lang="ar-SA" dirty="0" smtClean="0">
                <a:solidFill>
                  <a:srgbClr val="002060"/>
                </a:solidFill>
                <a:latin typeface="Times New Roman"/>
                <a:ea typeface="Times New Roman"/>
                <a:cs typeface="Times New Roman"/>
              </a:rPr>
              <a:t>المبيدات.</a:t>
            </a:r>
            <a:endParaRPr lang="ar-IQ" dirty="0" smtClean="0">
              <a:solidFill>
                <a:srgbClr val="002060"/>
              </a:solidFill>
              <a:latin typeface="Times New Roman"/>
              <a:ea typeface="Times New Roman"/>
              <a:cs typeface="Times New Roman"/>
            </a:endParaRPr>
          </a:p>
          <a:p>
            <a:pPr marL="0" indent="0" algn="r" rtl="1">
              <a:buNone/>
            </a:pPr>
            <a:r>
              <a:rPr lang="ar-SA" dirty="0" smtClean="0">
                <a:solidFill>
                  <a:srgbClr val="002060"/>
                </a:solidFill>
                <a:ea typeface="Times New Roman"/>
                <a:cs typeface="Times New Roman"/>
              </a:rPr>
              <a:t> </a:t>
            </a:r>
            <a:r>
              <a:rPr lang="ar-SA" dirty="0">
                <a:solidFill>
                  <a:srgbClr val="002060"/>
                </a:solidFill>
                <a:ea typeface="Times New Roman"/>
                <a:cs typeface="Times New Roman"/>
              </a:rPr>
              <a:t>وغير ذلك من أنواع التلوث.</a:t>
            </a:r>
            <a:endParaRPr lang="ar-IQ" dirty="0">
              <a:solidFill>
                <a:srgbClr val="002060"/>
              </a:solidFill>
            </a:endParaRPr>
          </a:p>
        </p:txBody>
      </p:sp>
    </p:spTree>
    <p:extLst>
      <p:ext uri="{BB962C8B-B14F-4D97-AF65-F5344CB8AC3E}">
        <p14:creationId xmlns:p14="http://schemas.microsoft.com/office/powerpoint/2010/main" val="796243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28246" y="480646"/>
            <a:ext cx="11430000" cy="6260123"/>
          </a:xfrm>
        </p:spPr>
        <p:txBody>
          <a:bodyPr>
            <a:normAutofit fontScale="32500" lnSpcReduction="20000"/>
          </a:bodyPr>
          <a:lstStyle/>
          <a:p>
            <a:pPr marL="0" indent="0" algn="r" rtl="1">
              <a:lnSpc>
                <a:spcPct val="113000"/>
              </a:lnSpc>
              <a:spcAft>
                <a:spcPts val="0"/>
              </a:spcAft>
              <a:buNone/>
            </a:pPr>
            <a:r>
              <a:rPr lang="ar-SA" sz="7400" b="1" dirty="0">
                <a:latin typeface="Times New Roman"/>
                <a:ea typeface="Times New Roman"/>
                <a:cs typeface="Times New Roman"/>
              </a:rPr>
              <a:t>آثار </a:t>
            </a:r>
            <a:r>
              <a:rPr lang="ar-SA" sz="7400" b="1" dirty="0" err="1">
                <a:latin typeface="Times New Roman"/>
                <a:ea typeface="Times New Roman"/>
                <a:cs typeface="Times New Roman"/>
              </a:rPr>
              <a:t>الثلوث</a:t>
            </a:r>
            <a:r>
              <a:rPr lang="en-GB" sz="7400" b="1" dirty="0">
                <a:latin typeface="Times New Roman"/>
                <a:ea typeface="Times New Roman"/>
                <a:cs typeface="Times New Roman"/>
              </a:rPr>
              <a:t>: (The effect of pollution) </a:t>
            </a:r>
            <a:r>
              <a:rPr lang="ar-SA" sz="7400" b="1" dirty="0">
                <a:latin typeface="Times New Roman"/>
                <a:ea typeface="Times New Roman"/>
                <a:cs typeface="Times New Roman"/>
              </a:rPr>
              <a:t> </a:t>
            </a:r>
            <a:endParaRPr lang="en-US" sz="7400" dirty="0">
              <a:latin typeface="Times New Roman"/>
              <a:ea typeface="Times New Roman"/>
              <a:cs typeface="Simplified Arabic"/>
            </a:endParaRPr>
          </a:p>
          <a:p>
            <a:pPr algn="just" rtl="1">
              <a:lnSpc>
                <a:spcPct val="113000"/>
              </a:lnSpc>
              <a:spcAft>
                <a:spcPts val="0"/>
              </a:spcAft>
            </a:pPr>
            <a:r>
              <a:rPr lang="ar-SA" sz="5500" dirty="0">
                <a:solidFill>
                  <a:srgbClr val="002060"/>
                </a:solidFill>
                <a:latin typeface="Times New Roman"/>
                <a:ea typeface="Times New Roman"/>
              </a:rPr>
              <a:t>إن </a:t>
            </a:r>
            <a:r>
              <a:rPr lang="ar-IQ" sz="5500" dirty="0" smtClean="0">
                <a:solidFill>
                  <a:srgbClr val="002060"/>
                </a:solidFill>
                <a:latin typeface="Times New Roman"/>
                <a:ea typeface="Times New Roman"/>
              </a:rPr>
              <a:t>ا</a:t>
            </a:r>
            <a:r>
              <a:rPr lang="ar-SA" sz="5500" dirty="0" err="1" smtClean="0">
                <a:solidFill>
                  <a:srgbClr val="002060"/>
                </a:solidFill>
                <a:latin typeface="Times New Roman"/>
                <a:ea typeface="Times New Roman"/>
              </a:rPr>
              <a:t>لاكتضاض</a:t>
            </a:r>
            <a:r>
              <a:rPr lang="ar-SA" sz="5500" dirty="0" smtClean="0">
                <a:solidFill>
                  <a:srgbClr val="002060"/>
                </a:solidFill>
                <a:latin typeface="Times New Roman"/>
                <a:ea typeface="Times New Roman"/>
              </a:rPr>
              <a:t> </a:t>
            </a:r>
            <a:r>
              <a:rPr lang="ar-SA" sz="5500" dirty="0">
                <a:solidFill>
                  <a:srgbClr val="002060"/>
                </a:solidFill>
                <a:latin typeface="Times New Roman"/>
                <a:ea typeface="Times New Roman"/>
              </a:rPr>
              <a:t>السكاني والصناعة البشرية هما سبب تفاقم خطر التلوث البيئي ، فقد طال التلوث البيئة كلها </a:t>
            </a:r>
            <a:r>
              <a:rPr lang="ar-SA" sz="5500" dirty="0" smtClean="0">
                <a:solidFill>
                  <a:srgbClr val="002060"/>
                </a:solidFill>
                <a:latin typeface="Times New Roman"/>
                <a:ea typeface="Times New Roman"/>
              </a:rPr>
              <a:t>بدءا </a:t>
            </a:r>
            <a:r>
              <a:rPr lang="ar-SA" sz="5500" dirty="0">
                <a:solidFill>
                  <a:srgbClr val="002060"/>
                </a:solidFill>
                <a:latin typeface="Times New Roman"/>
                <a:ea typeface="Times New Roman"/>
              </a:rPr>
              <a:t>من طبقات الجو العليا </a:t>
            </a:r>
            <a:r>
              <a:rPr lang="ar-SA" sz="5500" dirty="0" smtClean="0">
                <a:solidFill>
                  <a:srgbClr val="002060"/>
                </a:solidFill>
                <a:latin typeface="Times New Roman"/>
                <a:ea typeface="Times New Roman"/>
              </a:rPr>
              <a:t>مرور</a:t>
            </a:r>
            <a:r>
              <a:rPr lang="ar-IQ" sz="5500" dirty="0" smtClean="0">
                <a:solidFill>
                  <a:srgbClr val="002060"/>
                </a:solidFill>
                <a:latin typeface="Times New Roman"/>
                <a:ea typeface="Times New Roman"/>
              </a:rPr>
              <a:t>ا </a:t>
            </a:r>
            <a:r>
              <a:rPr lang="ar-SA" sz="5500" dirty="0" smtClean="0">
                <a:solidFill>
                  <a:srgbClr val="002060"/>
                </a:solidFill>
                <a:latin typeface="Times New Roman"/>
                <a:ea typeface="Times New Roman"/>
              </a:rPr>
              <a:t>بالماء </a:t>
            </a:r>
            <a:r>
              <a:rPr lang="ar-SA" sz="5500" dirty="0">
                <a:solidFill>
                  <a:srgbClr val="002060"/>
                </a:solidFill>
                <a:latin typeface="Times New Roman"/>
                <a:ea typeface="Times New Roman"/>
              </a:rPr>
              <a:t>والهواء والتربة والحيوانات </a:t>
            </a:r>
            <a:r>
              <a:rPr lang="ar-SA" sz="5500" dirty="0" smtClean="0">
                <a:solidFill>
                  <a:srgbClr val="002060"/>
                </a:solidFill>
                <a:latin typeface="Times New Roman"/>
                <a:ea typeface="Times New Roman"/>
              </a:rPr>
              <a:t>وصولا </a:t>
            </a:r>
            <a:r>
              <a:rPr lang="ar-SA" sz="5500" dirty="0">
                <a:solidFill>
                  <a:srgbClr val="002060"/>
                </a:solidFill>
                <a:latin typeface="Times New Roman"/>
                <a:ea typeface="Times New Roman"/>
              </a:rPr>
              <a:t>الى الانسان</a:t>
            </a:r>
            <a:r>
              <a:rPr lang="en-GB" sz="5500" dirty="0">
                <a:solidFill>
                  <a:srgbClr val="002060"/>
                </a:solidFill>
                <a:latin typeface="Times New Roman"/>
                <a:ea typeface="Times New Roman"/>
              </a:rPr>
              <a:t>  </a:t>
            </a:r>
            <a:r>
              <a:rPr lang="ar-SA" sz="5500" dirty="0">
                <a:solidFill>
                  <a:srgbClr val="002060"/>
                </a:solidFill>
                <a:latin typeface="Times New Roman"/>
                <a:ea typeface="Times New Roman"/>
              </a:rPr>
              <a:t>لتنقل اليه الاوبئة والامراض خاصة السرطان</a:t>
            </a:r>
            <a:r>
              <a:rPr lang="en-GB" sz="5500" dirty="0">
                <a:solidFill>
                  <a:srgbClr val="002060"/>
                </a:solidFill>
                <a:latin typeface="Times New Roman"/>
                <a:ea typeface="Times New Roman"/>
              </a:rPr>
              <a:t>  </a:t>
            </a:r>
            <a:r>
              <a:rPr lang="ar-SA" sz="5500" dirty="0" smtClean="0">
                <a:solidFill>
                  <a:srgbClr val="002060"/>
                </a:solidFill>
                <a:latin typeface="Times New Roman"/>
                <a:ea typeface="Times New Roman"/>
              </a:rPr>
              <a:t>وبالإضافة </a:t>
            </a:r>
            <a:r>
              <a:rPr lang="ar-SA" sz="5500" dirty="0">
                <a:solidFill>
                  <a:srgbClr val="002060"/>
                </a:solidFill>
                <a:latin typeface="Times New Roman"/>
                <a:ea typeface="Times New Roman"/>
              </a:rPr>
              <a:t>الى شحنات من الامراض النفسية التي لم نعهدها من </a:t>
            </a:r>
            <a:r>
              <a:rPr lang="ar-IQ" sz="5500" dirty="0">
                <a:solidFill>
                  <a:srgbClr val="002060"/>
                </a:solidFill>
                <a:latin typeface="Times New Roman"/>
                <a:ea typeface="Times New Roman"/>
              </a:rPr>
              <a:t>قبل </a:t>
            </a:r>
            <a:r>
              <a:rPr lang="ar-IQ" sz="5500" dirty="0" smtClean="0">
                <a:solidFill>
                  <a:srgbClr val="002060"/>
                </a:solidFill>
                <a:latin typeface="Times New Roman"/>
                <a:ea typeface="Times New Roman"/>
              </a:rPr>
              <a:t>.</a:t>
            </a:r>
            <a:endParaRPr lang="en-US" sz="5500" dirty="0">
              <a:solidFill>
                <a:srgbClr val="002060"/>
              </a:solidFill>
              <a:latin typeface="Times New Roman"/>
              <a:ea typeface="Times New Roman"/>
            </a:endParaRPr>
          </a:p>
          <a:p>
            <a:pPr algn="just" rtl="1">
              <a:lnSpc>
                <a:spcPct val="113000"/>
              </a:lnSpc>
              <a:spcAft>
                <a:spcPts val="0"/>
              </a:spcAft>
            </a:pPr>
            <a:r>
              <a:rPr lang="ar-SA" sz="5500" dirty="0">
                <a:solidFill>
                  <a:srgbClr val="002060"/>
                </a:solidFill>
                <a:latin typeface="Times New Roman"/>
                <a:ea typeface="Times New Roman"/>
              </a:rPr>
              <a:t>سنقوم في هذا البند بعرض الاضرار وآثار التلوث على البيئة والانسان بصورة </a:t>
            </a:r>
            <a:r>
              <a:rPr lang="ar-IQ" sz="5500" dirty="0">
                <a:solidFill>
                  <a:srgbClr val="002060"/>
                </a:solidFill>
                <a:latin typeface="Times New Roman"/>
                <a:ea typeface="Times New Roman"/>
              </a:rPr>
              <a:t>عامة </a:t>
            </a:r>
            <a:r>
              <a:rPr lang="ar-SA" sz="5500" dirty="0">
                <a:solidFill>
                  <a:srgbClr val="002060"/>
                </a:solidFill>
                <a:latin typeface="Times New Roman"/>
                <a:ea typeface="Times New Roman"/>
              </a:rPr>
              <a:t>، فقد أدى التلوث الى حدوث </a:t>
            </a:r>
            <a:r>
              <a:rPr lang="ar-SA" sz="5500" dirty="0" smtClean="0">
                <a:solidFill>
                  <a:srgbClr val="002060"/>
                </a:solidFill>
                <a:latin typeface="Times New Roman"/>
                <a:ea typeface="Times New Roman"/>
              </a:rPr>
              <a:t>انقلابا </a:t>
            </a:r>
            <a:r>
              <a:rPr lang="ar-SA" sz="5500" dirty="0" smtClean="0">
                <a:solidFill>
                  <a:srgbClr val="002060"/>
                </a:solidFill>
                <a:latin typeface="Times New Roman"/>
                <a:ea typeface="Times New Roman"/>
              </a:rPr>
              <a:t>خطير</a:t>
            </a:r>
            <a:r>
              <a:rPr lang="ar-IQ" sz="5500" dirty="0" smtClean="0">
                <a:solidFill>
                  <a:srgbClr val="002060"/>
                </a:solidFill>
                <a:latin typeface="Times New Roman"/>
                <a:ea typeface="Times New Roman"/>
              </a:rPr>
              <a:t>ا</a:t>
            </a:r>
            <a:r>
              <a:rPr lang="ar-SA" sz="5500" dirty="0" smtClean="0">
                <a:solidFill>
                  <a:srgbClr val="002060"/>
                </a:solidFill>
                <a:latin typeface="Times New Roman"/>
                <a:ea typeface="Times New Roman"/>
              </a:rPr>
              <a:t> </a:t>
            </a:r>
            <a:r>
              <a:rPr lang="ar-SA" sz="5500" dirty="0">
                <a:solidFill>
                  <a:srgbClr val="002060"/>
                </a:solidFill>
                <a:latin typeface="Times New Roman"/>
                <a:ea typeface="Times New Roman"/>
              </a:rPr>
              <a:t>في النظام الكوني فنجد انه قد </a:t>
            </a:r>
            <a:r>
              <a:rPr lang="ar-SA" sz="5500" dirty="0" smtClean="0">
                <a:solidFill>
                  <a:srgbClr val="002060"/>
                </a:solidFill>
                <a:latin typeface="Times New Roman"/>
                <a:ea typeface="Times New Roman"/>
              </a:rPr>
              <a:t>اختلطت </a:t>
            </a:r>
            <a:r>
              <a:rPr lang="ar-SA" sz="5500" dirty="0">
                <a:solidFill>
                  <a:srgbClr val="002060"/>
                </a:solidFill>
                <a:latin typeface="Times New Roman"/>
                <a:ea typeface="Times New Roman"/>
              </a:rPr>
              <a:t>الفصول فلا يعرف الصيف من الشتاء والخريف من </a:t>
            </a:r>
            <a:r>
              <a:rPr lang="ar-IQ" sz="5500" dirty="0">
                <a:solidFill>
                  <a:srgbClr val="002060"/>
                </a:solidFill>
                <a:latin typeface="Times New Roman"/>
                <a:ea typeface="Times New Roman"/>
              </a:rPr>
              <a:t>الربيع</a:t>
            </a:r>
            <a:r>
              <a:rPr lang="ar-SA" sz="5500" dirty="0">
                <a:solidFill>
                  <a:srgbClr val="002060"/>
                </a:solidFill>
                <a:latin typeface="Times New Roman"/>
                <a:ea typeface="Times New Roman"/>
              </a:rPr>
              <a:t>،  فان ظهور ظاهرة الاحتباس الحراري اثر على حركة الكتل الهوائية حول الكرة الارضية ، وحدوث فيضانات في اماكن معينة من الكرة الارضية وانحسار حزام الامطار عن اماكن اخرى </a:t>
            </a:r>
            <a:r>
              <a:rPr lang="ar-SA" sz="5500" dirty="0" smtClean="0">
                <a:solidFill>
                  <a:srgbClr val="002060"/>
                </a:solidFill>
                <a:latin typeface="Times New Roman"/>
                <a:ea typeface="Times New Roman"/>
              </a:rPr>
              <a:t>فأصابها </a:t>
            </a:r>
            <a:r>
              <a:rPr lang="ar-SA" sz="5500" dirty="0">
                <a:solidFill>
                  <a:srgbClr val="002060"/>
                </a:solidFill>
                <a:latin typeface="Times New Roman"/>
                <a:ea typeface="Times New Roman"/>
              </a:rPr>
              <a:t>الجفاف ،  كذلك تآكل طبقة الاوزون يسبب في زيادة معدلات الاصابة </a:t>
            </a:r>
            <a:r>
              <a:rPr lang="ar-SA" sz="5500" dirty="0" smtClean="0">
                <a:solidFill>
                  <a:srgbClr val="002060"/>
                </a:solidFill>
                <a:latin typeface="Times New Roman"/>
                <a:ea typeface="Times New Roman"/>
              </a:rPr>
              <a:t>بالأمراض </a:t>
            </a:r>
            <a:r>
              <a:rPr lang="ar-SA" sz="5500" dirty="0">
                <a:solidFill>
                  <a:srgbClr val="002060"/>
                </a:solidFill>
                <a:latin typeface="Times New Roman"/>
                <a:ea typeface="Times New Roman"/>
              </a:rPr>
              <a:t>السرطانية ، كما لوحظ انقراض اعداد كبيرة من الحيوانات والنباتات وظهور امطار حمضية ادى الى تعرية التربة(التعرية </a:t>
            </a:r>
            <a:r>
              <a:rPr lang="ar-IQ" sz="5500" dirty="0">
                <a:solidFill>
                  <a:srgbClr val="002060"/>
                </a:solidFill>
                <a:latin typeface="Times New Roman"/>
                <a:ea typeface="Times New Roman"/>
              </a:rPr>
              <a:t>أو الحت هي عملية طبيعية تؤدي الى انفصال الصخور أو التربة عن سطح الارض في بقعة ما وانتقالها إلى بقعة اخرى</a:t>
            </a:r>
            <a:r>
              <a:rPr lang="ar-SA" sz="5500" dirty="0">
                <a:solidFill>
                  <a:srgbClr val="002060"/>
                </a:solidFill>
                <a:latin typeface="Times New Roman"/>
                <a:ea typeface="Times New Roman"/>
              </a:rPr>
              <a:t> ، </a:t>
            </a:r>
            <a:r>
              <a:rPr lang="ar-IQ" sz="5500" dirty="0">
                <a:solidFill>
                  <a:srgbClr val="002060"/>
                </a:solidFill>
                <a:latin typeface="Times New Roman"/>
                <a:ea typeface="Times New Roman"/>
              </a:rPr>
              <a:t>وهي تشمل ثلاث عمليات</a:t>
            </a:r>
            <a:r>
              <a:rPr lang="ar-SA" sz="5500" dirty="0">
                <a:solidFill>
                  <a:srgbClr val="002060"/>
                </a:solidFill>
                <a:latin typeface="Times New Roman"/>
                <a:ea typeface="Times New Roman"/>
              </a:rPr>
              <a:t> مبدئية: {</a:t>
            </a:r>
            <a:r>
              <a:rPr lang="ar-IQ" sz="5500" dirty="0">
                <a:solidFill>
                  <a:srgbClr val="002060"/>
                </a:solidFill>
                <a:latin typeface="Times New Roman"/>
                <a:ea typeface="Times New Roman"/>
              </a:rPr>
              <a:t>التجوية(عملية تفتيت وتحلل الصخور والتربة والمعادن على سطح الارض او قربه بواسطة العوامل الجوية السائدة دون نقل الفتات من مكانه ) </a:t>
            </a:r>
            <a:r>
              <a:rPr lang="ar-SA" sz="5500" dirty="0">
                <a:solidFill>
                  <a:srgbClr val="002060"/>
                </a:solidFill>
                <a:latin typeface="Times New Roman"/>
                <a:ea typeface="Times New Roman"/>
              </a:rPr>
              <a:t>، </a:t>
            </a:r>
            <a:r>
              <a:rPr lang="ar-IQ" sz="5500" dirty="0">
                <a:solidFill>
                  <a:srgbClr val="002060"/>
                </a:solidFill>
                <a:latin typeface="Times New Roman"/>
                <a:ea typeface="Times New Roman"/>
              </a:rPr>
              <a:t>والتآكل(هو التدهور لخواص المادة الأساسية نتيجة لتفاعل كيميائي أو </a:t>
            </a:r>
            <a:r>
              <a:rPr lang="ar-IQ" sz="5500" dirty="0" err="1">
                <a:solidFill>
                  <a:srgbClr val="002060"/>
                </a:solidFill>
                <a:latin typeface="Times New Roman"/>
                <a:ea typeface="Times New Roman"/>
              </a:rPr>
              <a:t>الكتروكيميائي</a:t>
            </a:r>
            <a:r>
              <a:rPr lang="ar-IQ" sz="5500" dirty="0">
                <a:solidFill>
                  <a:srgbClr val="002060"/>
                </a:solidFill>
                <a:latin typeface="Times New Roman"/>
                <a:ea typeface="Times New Roman"/>
              </a:rPr>
              <a:t> مع بيئتها مما يطلق عليها وسط التآكل وليس كنتيجة لعملية ميكانيكية مثل الاحتكاك الحادث في الماكينات ما يطلق عليه الاهتراء والتآكل ليس فقط للمعادن ، بل مواد أخرى مثل الزجاج والخرسانة والسيراميك)</a:t>
            </a:r>
            <a:r>
              <a:rPr lang="ar-SA" sz="5500" dirty="0">
                <a:solidFill>
                  <a:srgbClr val="002060"/>
                </a:solidFill>
                <a:latin typeface="Times New Roman"/>
                <a:ea typeface="Times New Roman"/>
              </a:rPr>
              <a:t> ، والنقل(هو </a:t>
            </a:r>
            <a:r>
              <a:rPr lang="ar-IQ" sz="5500" dirty="0">
                <a:solidFill>
                  <a:srgbClr val="002060"/>
                </a:solidFill>
                <a:latin typeface="Times New Roman"/>
                <a:ea typeface="Times New Roman"/>
              </a:rPr>
              <a:t>وسيلة الانتقال من مكان إلى اخر</a:t>
            </a:r>
            <a:r>
              <a:rPr lang="ar-SA" sz="5500" dirty="0">
                <a:solidFill>
                  <a:srgbClr val="002060"/>
                </a:solidFill>
                <a:latin typeface="Times New Roman"/>
                <a:ea typeface="Times New Roman"/>
              </a:rPr>
              <a:t>) ، </a:t>
            </a:r>
            <a:r>
              <a:rPr lang="ar-IQ" sz="5500" dirty="0">
                <a:solidFill>
                  <a:srgbClr val="002060"/>
                </a:solidFill>
                <a:latin typeface="Times New Roman"/>
                <a:ea typeface="Times New Roman"/>
              </a:rPr>
              <a:t>كذلك هنالك معلومة اخرى حول عوامل التعرية وهي    </a:t>
            </a:r>
            <a:r>
              <a:rPr lang="ar-SA" sz="5500" dirty="0">
                <a:solidFill>
                  <a:srgbClr val="002060"/>
                </a:solidFill>
                <a:latin typeface="Times New Roman"/>
                <a:ea typeface="Times New Roman"/>
              </a:rPr>
              <a:t> 1- الماء 2- الهواء 3- </a:t>
            </a:r>
            <a:r>
              <a:rPr lang="ar-IQ" sz="5500" dirty="0">
                <a:solidFill>
                  <a:srgbClr val="002060"/>
                </a:solidFill>
                <a:latin typeface="Times New Roman"/>
                <a:ea typeface="Times New Roman"/>
              </a:rPr>
              <a:t>الأحياء</a:t>
            </a:r>
            <a:r>
              <a:rPr lang="ar-SA" sz="5500" dirty="0">
                <a:solidFill>
                  <a:srgbClr val="002060"/>
                </a:solidFill>
                <a:latin typeface="Times New Roman"/>
                <a:ea typeface="Times New Roman"/>
              </a:rPr>
              <a:t> 4- تقلب الحرارة 5- </a:t>
            </a:r>
            <a:r>
              <a:rPr lang="ar-IQ" sz="5500" dirty="0">
                <a:solidFill>
                  <a:srgbClr val="002060"/>
                </a:solidFill>
                <a:latin typeface="Times New Roman"/>
                <a:ea typeface="Times New Roman"/>
              </a:rPr>
              <a:t>الرياح</a:t>
            </a:r>
            <a:r>
              <a:rPr lang="ar-SA" sz="5500" dirty="0">
                <a:solidFill>
                  <a:srgbClr val="002060"/>
                </a:solidFill>
                <a:latin typeface="Times New Roman"/>
                <a:ea typeface="Times New Roman"/>
              </a:rPr>
              <a:t>  6- </a:t>
            </a:r>
            <a:r>
              <a:rPr lang="ar-IQ" sz="5500" dirty="0">
                <a:solidFill>
                  <a:srgbClr val="002060"/>
                </a:solidFill>
                <a:latin typeface="Times New Roman"/>
                <a:ea typeface="Times New Roman"/>
              </a:rPr>
              <a:t>الثلوج</a:t>
            </a:r>
            <a:r>
              <a:rPr lang="ar-SA" sz="5500" dirty="0">
                <a:solidFill>
                  <a:srgbClr val="002060"/>
                </a:solidFill>
                <a:latin typeface="Times New Roman"/>
                <a:ea typeface="Times New Roman"/>
              </a:rPr>
              <a:t>  7- </a:t>
            </a:r>
            <a:r>
              <a:rPr lang="ar-IQ" sz="5500" dirty="0">
                <a:solidFill>
                  <a:srgbClr val="002060"/>
                </a:solidFill>
                <a:latin typeface="Times New Roman"/>
                <a:ea typeface="Times New Roman"/>
              </a:rPr>
              <a:t>حركات</a:t>
            </a:r>
            <a:r>
              <a:rPr lang="ar-SA" sz="5500" dirty="0">
                <a:solidFill>
                  <a:srgbClr val="002060"/>
                </a:solidFill>
                <a:latin typeface="Times New Roman"/>
                <a:ea typeface="Times New Roman"/>
              </a:rPr>
              <a:t> الارض(</a:t>
            </a:r>
            <a:r>
              <a:rPr lang="en-GB" sz="5500" dirty="0">
                <a:solidFill>
                  <a:srgbClr val="002060"/>
                </a:solidFill>
                <a:latin typeface="Times New Roman"/>
                <a:ea typeface="Times New Roman"/>
              </a:rPr>
              <a:t>A</a:t>
            </a:r>
            <a:r>
              <a:rPr lang="ar-SA" sz="5500" dirty="0">
                <a:solidFill>
                  <a:srgbClr val="002060"/>
                </a:solidFill>
                <a:latin typeface="Times New Roman"/>
                <a:ea typeface="Times New Roman"/>
              </a:rPr>
              <a:t>- حركة </a:t>
            </a:r>
            <a:r>
              <a:rPr lang="ar-IQ" sz="5500" dirty="0">
                <a:solidFill>
                  <a:srgbClr val="002060"/>
                </a:solidFill>
                <a:latin typeface="Times New Roman"/>
                <a:ea typeface="Times New Roman"/>
              </a:rPr>
              <a:t>يومية حول</a:t>
            </a:r>
            <a:r>
              <a:rPr lang="ar-SA" sz="5500" dirty="0">
                <a:solidFill>
                  <a:srgbClr val="002060"/>
                </a:solidFill>
                <a:latin typeface="Times New Roman"/>
                <a:ea typeface="Times New Roman"/>
              </a:rPr>
              <a:t> نفسها:- 1-من </a:t>
            </a:r>
            <a:r>
              <a:rPr lang="ar-IQ" sz="5500" dirty="0">
                <a:solidFill>
                  <a:srgbClr val="002060"/>
                </a:solidFill>
                <a:latin typeface="Times New Roman"/>
                <a:ea typeface="Times New Roman"/>
              </a:rPr>
              <a:t>الغرب الى الشرق</a:t>
            </a:r>
            <a:r>
              <a:rPr lang="ar-SA" sz="5500" dirty="0">
                <a:solidFill>
                  <a:srgbClr val="002060"/>
                </a:solidFill>
                <a:latin typeface="Times New Roman"/>
                <a:ea typeface="Times New Roman"/>
              </a:rPr>
              <a:t> 2- </a:t>
            </a:r>
            <a:r>
              <a:rPr lang="ar-IQ" sz="5500" dirty="0">
                <a:solidFill>
                  <a:srgbClr val="002060"/>
                </a:solidFill>
                <a:latin typeface="Times New Roman"/>
                <a:ea typeface="Times New Roman"/>
              </a:rPr>
              <a:t>خلال اربعة</a:t>
            </a:r>
            <a:r>
              <a:rPr lang="ar-SA" sz="5500" dirty="0">
                <a:solidFill>
                  <a:srgbClr val="002060"/>
                </a:solidFill>
                <a:latin typeface="Times New Roman"/>
                <a:ea typeface="Times New Roman"/>
              </a:rPr>
              <a:t> وعشرين ساعة </a:t>
            </a:r>
            <a:r>
              <a:rPr lang="en-GB" sz="5500" dirty="0">
                <a:solidFill>
                  <a:srgbClr val="002060"/>
                </a:solidFill>
                <a:latin typeface="Times New Roman"/>
                <a:ea typeface="Times New Roman"/>
              </a:rPr>
              <a:t>B</a:t>
            </a:r>
            <a:r>
              <a:rPr lang="ar-SA" sz="5500" dirty="0">
                <a:solidFill>
                  <a:srgbClr val="002060"/>
                </a:solidFill>
                <a:latin typeface="Times New Roman"/>
                <a:ea typeface="Times New Roman"/>
              </a:rPr>
              <a:t>- </a:t>
            </a:r>
            <a:r>
              <a:rPr lang="ar-IQ" sz="5500" dirty="0">
                <a:solidFill>
                  <a:srgbClr val="002060"/>
                </a:solidFill>
                <a:latin typeface="Times New Roman"/>
                <a:ea typeface="Times New Roman"/>
              </a:rPr>
              <a:t>حركة سنوية حول الشمس:-1- عكس اتجاه عقارب الساعة 2- خلال 365 يوماً وربع اليوم ، وتتم هاتان الحركتان والارض في وضع مائل إلى اليمين عن محورها وذلك بمقدار 23.5 درجة</a:t>
            </a:r>
            <a:r>
              <a:rPr lang="ar-SA" sz="5500" dirty="0">
                <a:solidFill>
                  <a:srgbClr val="002060"/>
                </a:solidFill>
                <a:latin typeface="Times New Roman"/>
                <a:ea typeface="Times New Roman"/>
              </a:rPr>
              <a:t>) 8- الجاذبية(جاذبية </a:t>
            </a:r>
            <a:r>
              <a:rPr lang="ar-IQ" sz="5500" dirty="0">
                <a:solidFill>
                  <a:srgbClr val="002060"/>
                </a:solidFill>
                <a:latin typeface="Times New Roman"/>
                <a:ea typeface="Times New Roman"/>
              </a:rPr>
              <a:t>الارض يرمز لها في الفيزياء بالرمز (</a:t>
            </a:r>
            <a:r>
              <a:rPr lang="en-GB" sz="5500" dirty="0">
                <a:solidFill>
                  <a:srgbClr val="002060"/>
                </a:solidFill>
                <a:latin typeface="Times New Roman"/>
                <a:ea typeface="Times New Roman"/>
              </a:rPr>
              <a:t>g</a:t>
            </a:r>
            <a:r>
              <a:rPr lang="ar-IQ" sz="5500" dirty="0">
                <a:solidFill>
                  <a:srgbClr val="002060"/>
                </a:solidFill>
                <a:latin typeface="Times New Roman"/>
                <a:ea typeface="Times New Roman"/>
              </a:rPr>
              <a:t>)</a:t>
            </a:r>
            <a:r>
              <a:rPr lang="ar-SA" sz="5500" dirty="0">
                <a:solidFill>
                  <a:srgbClr val="002060"/>
                </a:solidFill>
                <a:latin typeface="Times New Roman"/>
                <a:ea typeface="Times New Roman"/>
              </a:rPr>
              <a:t> ، تشير </a:t>
            </a:r>
            <a:r>
              <a:rPr lang="ar-IQ" sz="5500" dirty="0">
                <a:solidFill>
                  <a:srgbClr val="002060"/>
                </a:solidFill>
                <a:latin typeface="Times New Roman"/>
                <a:ea typeface="Times New Roman"/>
              </a:rPr>
              <a:t>إلى التسارع الذي تمنحه الارض </a:t>
            </a:r>
            <a:r>
              <a:rPr lang="ar-IQ" sz="5500" dirty="0" smtClean="0">
                <a:solidFill>
                  <a:srgbClr val="002060"/>
                </a:solidFill>
                <a:latin typeface="Times New Roman"/>
                <a:ea typeface="Times New Roman"/>
              </a:rPr>
              <a:t>للأجسام </a:t>
            </a:r>
            <a:r>
              <a:rPr lang="ar-IQ" sz="5500" dirty="0">
                <a:solidFill>
                  <a:srgbClr val="002060"/>
                </a:solidFill>
                <a:latin typeface="Times New Roman"/>
                <a:ea typeface="Times New Roman"/>
              </a:rPr>
              <a:t>على السطح أو بالقرب منه</a:t>
            </a:r>
            <a:r>
              <a:rPr lang="ar-SA" sz="5500" dirty="0">
                <a:solidFill>
                  <a:srgbClr val="002060"/>
                </a:solidFill>
                <a:latin typeface="Times New Roman"/>
                <a:ea typeface="Times New Roman"/>
              </a:rPr>
              <a:t>)} والتأثير على المباني ، كذلك تغيرات جيولوجية للأرض نتيجة </a:t>
            </a:r>
            <a:r>
              <a:rPr lang="ar-SA" sz="5500" dirty="0" smtClean="0">
                <a:solidFill>
                  <a:srgbClr val="002060"/>
                </a:solidFill>
                <a:latin typeface="Times New Roman"/>
                <a:ea typeface="Times New Roman"/>
              </a:rPr>
              <a:t>لإعمال </a:t>
            </a:r>
            <a:r>
              <a:rPr lang="ar-SA" sz="5500" dirty="0">
                <a:solidFill>
                  <a:srgbClr val="002060"/>
                </a:solidFill>
                <a:latin typeface="Times New Roman"/>
                <a:ea typeface="Times New Roman"/>
              </a:rPr>
              <a:t>الحفر والتنقيب واستنزاف الموارد الطبيعية ، وهناك العديد من الاضرار الناجمة عن التلوث</a:t>
            </a:r>
            <a:r>
              <a:rPr lang="ar-SA" sz="5500" b="1" dirty="0">
                <a:solidFill>
                  <a:srgbClr val="002060"/>
                </a:solidFill>
                <a:latin typeface="Times New Roman"/>
                <a:ea typeface="Times New Roman"/>
              </a:rPr>
              <a:t> .</a:t>
            </a:r>
            <a:r>
              <a:rPr lang="ar-SA" sz="5500" dirty="0">
                <a:solidFill>
                  <a:srgbClr val="002060"/>
                </a:solidFill>
                <a:latin typeface="Times New Roman"/>
                <a:ea typeface="Times New Roman"/>
              </a:rPr>
              <a:t> </a:t>
            </a:r>
            <a:r>
              <a:rPr lang="ar-IQ" sz="5500" dirty="0">
                <a:solidFill>
                  <a:srgbClr val="002060"/>
                </a:solidFill>
                <a:latin typeface="Times New Roman"/>
                <a:ea typeface="Times New Roman"/>
              </a:rPr>
              <a:t>                                                                                                                                            </a:t>
            </a:r>
            <a:endParaRPr lang="en-US" sz="5500" dirty="0">
              <a:solidFill>
                <a:srgbClr val="002060"/>
              </a:solidFill>
              <a:latin typeface="Times New Roman"/>
              <a:ea typeface="Times New Roman"/>
            </a:endParaRPr>
          </a:p>
          <a:p>
            <a:pPr algn="r" rtl="1">
              <a:lnSpc>
                <a:spcPct val="113000"/>
              </a:lnSpc>
              <a:spcAft>
                <a:spcPts val="0"/>
              </a:spcAft>
            </a:pPr>
            <a:r>
              <a:rPr lang="ar-SA" sz="5500" dirty="0">
                <a:solidFill>
                  <a:srgbClr val="002060"/>
                </a:solidFill>
                <a:latin typeface="Times New Roman"/>
                <a:ea typeface="Times New Roman"/>
              </a:rPr>
              <a:t>لقد أصبح العالم اليوم </a:t>
            </a:r>
            <a:r>
              <a:rPr lang="ar-SA" sz="5500" dirty="0" smtClean="0">
                <a:solidFill>
                  <a:srgbClr val="002060"/>
                </a:solidFill>
                <a:latin typeface="Times New Roman"/>
                <a:ea typeface="Times New Roman"/>
              </a:rPr>
              <a:t>مهددا </a:t>
            </a:r>
            <a:r>
              <a:rPr lang="ar-SA" sz="5500" dirty="0">
                <a:solidFill>
                  <a:srgbClr val="002060"/>
                </a:solidFill>
                <a:latin typeface="Times New Roman"/>
                <a:ea typeface="Times New Roman"/>
              </a:rPr>
              <a:t>بظاهرة التلوث وما ينجم عنها من آثار مدمرة  ، فان الانسان مالم يتخذ سبلاً مناسبة للوقاية فان الاضرار ستتضاعف يومآ بعد يوم</a:t>
            </a:r>
            <a:r>
              <a:rPr lang="en-GB" sz="5500" dirty="0">
                <a:solidFill>
                  <a:srgbClr val="002060"/>
                </a:solidFill>
                <a:latin typeface="Times New Roman"/>
                <a:ea typeface="Times New Roman"/>
              </a:rPr>
              <a:t> .</a:t>
            </a:r>
            <a:endParaRPr lang="en-US" sz="5500" dirty="0">
              <a:solidFill>
                <a:srgbClr val="002060"/>
              </a:solidFill>
              <a:latin typeface="Times New Roman"/>
              <a:ea typeface="Times New Roman"/>
            </a:endParaRPr>
          </a:p>
          <a:p>
            <a:pPr algn="r" rtl="1">
              <a:lnSpc>
                <a:spcPct val="113000"/>
              </a:lnSpc>
              <a:spcAft>
                <a:spcPts val="0"/>
              </a:spcAft>
            </a:pPr>
            <a:r>
              <a:rPr lang="ar-SA" sz="5500" dirty="0">
                <a:solidFill>
                  <a:srgbClr val="002060"/>
                </a:solidFill>
                <a:latin typeface="Times New Roman"/>
                <a:ea typeface="Times New Roman"/>
              </a:rPr>
              <a:t>لذا وجب ان تتظافر جهود الافراد والمجتمعات والحكومات والمنظمات والجمعيات البيئية في أيجاد حلول مناسبة للحد من خطر التلوث.</a:t>
            </a:r>
            <a:endParaRPr lang="en-US" sz="5500" dirty="0">
              <a:solidFill>
                <a:srgbClr val="002060"/>
              </a:solidFill>
              <a:latin typeface="Times New Roman"/>
              <a:ea typeface="Times New Roman"/>
            </a:endParaRPr>
          </a:p>
          <a:p>
            <a:pPr algn="r" rtl="1"/>
            <a:endParaRPr lang="ar-IQ" sz="5500" dirty="0">
              <a:solidFill>
                <a:srgbClr val="002060"/>
              </a:solidFill>
            </a:endParaRPr>
          </a:p>
        </p:txBody>
      </p:sp>
    </p:spTree>
    <p:extLst>
      <p:ext uri="{BB962C8B-B14F-4D97-AF65-F5344CB8AC3E}">
        <p14:creationId xmlns:p14="http://schemas.microsoft.com/office/powerpoint/2010/main" val="3689023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74431" y="1075347"/>
            <a:ext cx="11160369" cy="5782653"/>
          </a:xfrm>
        </p:spPr>
        <p:txBody>
          <a:bodyPr>
            <a:noAutofit/>
          </a:bodyPr>
          <a:lstStyle/>
          <a:p>
            <a:pPr marL="0" indent="0" algn="r" rtl="1">
              <a:lnSpc>
                <a:spcPct val="113000"/>
              </a:lnSpc>
              <a:spcAft>
                <a:spcPts val="0"/>
              </a:spcAft>
              <a:buNone/>
            </a:pPr>
            <a:r>
              <a:rPr lang="ar-SA" sz="2000" b="1" dirty="0">
                <a:solidFill>
                  <a:schemeClr val="accent1"/>
                </a:solidFill>
                <a:latin typeface="Times New Roman"/>
                <a:ea typeface="Times New Roman"/>
                <a:cs typeface="Times New Roman"/>
              </a:rPr>
              <a:t>طبيعة</a:t>
            </a:r>
            <a:r>
              <a:rPr lang="en-GB" sz="2000" b="1" dirty="0">
                <a:solidFill>
                  <a:schemeClr val="accent1"/>
                </a:solidFill>
                <a:latin typeface="Times New Roman"/>
                <a:ea typeface="Times New Roman"/>
                <a:cs typeface="Times New Roman"/>
              </a:rPr>
              <a:t>  </a:t>
            </a:r>
            <a:r>
              <a:rPr lang="ar-SA" sz="2000" b="1" dirty="0">
                <a:solidFill>
                  <a:schemeClr val="accent1"/>
                </a:solidFill>
                <a:latin typeface="Times New Roman"/>
                <a:ea typeface="Times New Roman"/>
                <a:cs typeface="Times New Roman"/>
              </a:rPr>
              <a:t>المواد الملوثة </a:t>
            </a:r>
            <a:r>
              <a:rPr lang="en-GB" sz="2000" b="1" dirty="0">
                <a:solidFill>
                  <a:schemeClr val="accent1"/>
                </a:solidFill>
                <a:latin typeface="Times New Roman"/>
                <a:ea typeface="Times New Roman"/>
                <a:cs typeface="Times New Roman"/>
              </a:rPr>
              <a:t>(Nature of pollutants)</a:t>
            </a:r>
            <a:endParaRPr lang="en-US" sz="2000" dirty="0">
              <a:solidFill>
                <a:schemeClr val="accent1"/>
              </a:solidFill>
              <a:latin typeface="Times New Roman"/>
              <a:ea typeface="Times New Roman"/>
              <a:cs typeface="Simplified Arabic"/>
            </a:endParaRPr>
          </a:p>
          <a:p>
            <a:pPr algn="just" rtl="1">
              <a:lnSpc>
                <a:spcPct val="113000"/>
              </a:lnSpc>
              <a:spcAft>
                <a:spcPts val="0"/>
              </a:spcAft>
            </a:pPr>
            <a:r>
              <a:rPr lang="ar-SA" sz="1600" dirty="0">
                <a:solidFill>
                  <a:srgbClr val="002060"/>
                </a:solidFill>
                <a:latin typeface="Times New Roman"/>
                <a:ea typeface="Times New Roman"/>
                <a:cs typeface="Times New Roman"/>
              </a:rPr>
              <a:t>تشمل المواد </a:t>
            </a:r>
            <a:r>
              <a:rPr lang="ar-SA" sz="1600" dirty="0" smtClean="0">
                <a:solidFill>
                  <a:srgbClr val="002060"/>
                </a:solidFill>
                <a:latin typeface="Times New Roman"/>
                <a:ea typeface="Times New Roman"/>
                <a:cs typeface="Times New Roman"/>
              </a:rPr>
              <a:t>الملوثة </a:t>
            </a:r>
            <a:r>
              <a:rPr lang="ar-SA" sz="1600" dirty="0">
                <a:solidFill>
                  <a:srgbClr val="002060"/>
                </a:solidFill>
                <a:latin typeface="Times New Roman"/>
                <a:ea typeface="Times New Roman"/>
                <a:cs typeface="Times New Roman"/>
              </a:rPr>
              <a:t>مدى </a:t>
            </a:r>
            <a:r>
              <a:rPr lang="ar-SA" sz="1600" dirty="0" smtClean="0">
                <a:solidFill>
                  <a:srgbClr val="002060"/>
                </a:solidFill>
                <a:latin typeface="Times New Roman"/>
                <a:ea typeface="Times New Roman"/>
                <a:cs typeface="Times New Roman"/>
              </a:rPr>
              <a:t>واسعا </a:t>
            </a:r>
            <a:r>
              <a:rPr lang="ar-SA" sz="1600" dirty="0">
                <a:solidFill>
                  <a:srgbClr val="002060"/>
                </a:solidFill>
                <a:latin typeface="Times New Roman"/>
                <a:ea typeface="Times New Roman"/>
                <a:cs typeface="Times New Roman"/>
              </a:rPr>
              <a:t>من المواد المختلفة تعرف بالفضلات وهي عبارة عن مواد عضوية وغير عضوية في حالة سائلة وصلبة وغازية او قد تكون طاقة مهملة لعدم الاستفادة منها او عدم </a:t>
            </a:r>
            <a:r>
              <a:rPr lang="ar-SA" sz="1600" dirty="0" smtClean="0">
                <a:solidFill>
                  <a:srgbClr val="002060"/>
                </a:solidFill>
                <a:latin typeface="Times New Roman"/>
                <a:ea typeface="Times New Roman"/>
                <a:cs typeface="Times New Roman"/>
              </a:rPr>
              <a:t>الإحساس  </a:t>
            </a:r>
            <a:r>
              <a:rPr lang="ar-SA" sz="1600" dirty="0">
                <a:solidFill>
                  <a:srgbClr val="002060"/>
                </a:solidFill>
                <a:latin typeface="Times New Roman"/>
                <a:ea typeface="Times New Roman"/>
                <a:cs typeface="Times New Roman"/>
              </a:rPr>
              <a:t>بها ، </a:t>
            </a:r>
            <a:r>
              <a:rPr lang="ar-SA" sz="1600" dirty="0" smtClean="0">
                <a:solidFill>
                  <a:srgbClr val="002060"/>
                </a:solidFill>
                <a:latin typeface="Times New Roman"/>
                <a:ea typeface="Times New Roman"/>
                <a:cs typeface="Times New Roman"/>
              </a:rPr>
              <a:t>ولا</a:t>
            </a:r>
            <a:r>
              <a:rPr lang="ar-IQ" sz="1600" dirty="0" smtClean="0">
                <a:solidFill>
                  <a:srgbClr val="002060"/>
                </a:solidFill>
                <a:latin typeface="Times New Roman"/>
                <a:ea typeface="Times New Roman"/>
                <a:cs typeface="Times New Roman"/>
              </a:rPr>
              <a:t> </a:t>
            </a:r>
            <a:r>
              <a:rPr lang="ar-SA" sz="1600" dirty="0" smtClean="0">
                <a:solidFill>
                  <a:srgbClr val="002060"/>
                </a:solidFill>
                <a:latin typeface="Times New Roman"/>
                <a:ea typeface="Times New Roman"/>
                <a:cs typeface="Times New Roman"/>
              </a:rPr>
              <a:t>يمكن </a:t>
            </a:r>
            <a:r>
              <a:rPr lang="ar-SA" sz="1600" dirty="0">
                <a:solidFill>
                  <a:srgbClr val="002060"/>
                </a:solidFill>
                <a:latin typeface="Times New Roman"/>
                <a:ea typeface="Times New Roman"/>
                <a:cs typeface="Times New Roman"/>
              </a:rPr>
              <a:t>تلافي الفضلات الا </a:t>
            </a:r>
            <a:r>
              <a:rPr lang="ar-SA" sz="1600" dirty="0" smtClean="0">
                <a:solidFill>
                  <a:srgbClr val="002060"/>
                </a:solidFill>
                <a:latin typeface="Times New Roman"/>
                <a:ea typeface="Times New Roman"/>
                <a:cs typeface="Times New Roman"/>
              </a:rPr>
              <a:t>ان</a:t>
            </a:r>
            <a:r>
              <a:rPr lang="ar-IQ" sz="1600" dirty="0" smtClean="0">
                <a:solidFill>
                  <a:srgbClr val="002060"/>
                </a:solidFill>
                <a:latin typeface="Times New Roman"/>
                <a:ea typeface="Times New Roman"/>
                <a:cs typeface="Times New Roman"/>
              </a:rPr>
              <a:t>ه</a:t>
            </a:r>
            <a:r>
              <a:rPr lang="ar-SA" sz="1600" dirty="0" smtClean="0">
                <a:solidFill>
                  <a:srgbClr val="002060"/>
                </a:solidFill>
                <a:latin typeface="Times New Roman"/>
                <a:ea typeface="Times New Roman"/>
                <a:cs typeface="Times New Roman"/>
              </a:rPr>
              <a:t> </a:t>
            </a:r>
            <a:r>
              <a:rPr lang="ar-SA" sz="1600" dirty="0">
                <a:solidFill>
                  <a:srgbClr val="002060"/>
                </a:solidFill>
                <a:latin typeface="Times New Roman"/>
                <a:ea typeface="Times New Roman"/>
                <a:cs typeface="Times New Roman"/>
              </a:rPr>
              <a:t>يمكن تصريفها بشكل مرضي وقد تكون المواد الملوثة </a:t>
            </a:r>
            <a:r>
              <a:rPr lang="ar-SA" sz="1600" dirty="0" smtClean="0">
                <a:solidFill>
                  <a:srgbClr val="002060"/>
                </a:solidFill>
                <a:latin typeface="Times New Roman"/>
                <a:ea typeface="Times New Roman"/>
                <a:cs typeface="Times New Roman"/>
              </a:rPr>
              <a:t>بعضا </a:t>
            </a:r>
            <a:r>
              <a:rPr lang="ar-SA" sz="1600" dirty="0">
                <a:solidFill>
                  <a:srgbClr val="002060"/>
                </a:solidFill>
                <a:latin typeface="Times New Roman"/>
                <a:ea typeface="Times New Roman"/>
                <a:cs typeface="Times New Roman"/>
              </a:rPr>
              <a:t>منها ضرورية لحياة الكائنات الحية كالحديد والنحاس والزنك على سبيل المثال لكنها قد تكون ذات سمة عالية عند وجودها بكميات وتراكيز عالية</a:t>
            </a:r>
            <a:r>
              <a:rPr lang="en-GB" sz="1600" dirty="0">
                <a:solidFill>
                  <a:srgbClr val="002060"/>
                </a:solidFill>
                <a:latin typeface="Times New Roman"/>
                <a:ea typeface="Times New Roman"/>
                <a:cs typeface="Times New Roman"/>
              </a:rPr>
              <a:t> .</a:t>
            </a:r>
            <a:endParaRPr lang="en-US" sz="1600" dirty="0">
              <a:solidFill>
                <a:srgbClr val="002060"/>
              </a:solidFill>
              <a:latin typeface="Times New Roman"/>
              <a:ea typeface="Times New Roman"/>
              <a:cs typeface="Simplified Arabic"/>
            </a:endParaRPr>
          </a:p>
          <a:p>
            <a:pPr algn="just" rtl="1">
              <a:lnSpc>
                <a:spcPct val="113000"/>
              </a:lnSpc>
              <a:spcAft>
                <a:spcPts val="0"/>
              </a:spcAft>
            </a:pPr>
            <a:r>
              <a:rPr lang="ar-SA" sz="1600" dirty="0">
                <a:solidFill>
                  <a:srgbClr val="002060"/>
                </a:solidFill>
                <a:latin typeface="Times New Roman"/>
                <a:ea typeface="Times New Roman"/>
                <a:cs typeface="Times New Roman"/>
              </a:rPr>
              <a:t>ومن اجل دراسة هذه المواد الملوثة وامكانية التعرف عليها يمكن الاخذ بنظر الاعتبار الامور التالية:- </a:t>
            </a:r>
            <a:endParaRPr lang="en-US" sz="1600" dirty="0">
              <a:solidFill>
                <a:srgbClr val="002060"/>
              </a:solidFill>
              <a:latin typeface="Times New Roman"/>
              <a:ea typeface="Times New Roman"/>
              <a:cs typeface="Simplified Arabic"/>
            </a:endParaRPr>
          </a:p>
          <a:p>
            <a:pPr algn="r" rtl="1">
              <a:lnSpc>
                <a:spcPct val="113000"/>
              </a:lnSpc>
              <a:spcAft>
                <a:spcPts val="0"/>
              </a:spcAft>
            </a:pPr>
            <a:r>
              <a:rPr lang="ar-SA" sz="1600" b="1" dirty="0" smtClean="0">
                <a:solidFill>
                  <a:srgbClr val="002060"/>
                </a:solidFill>
                <a:latin typeface="Times New Roman"/>
                <a:ea typeface="Times New Roman"/>
                <a:cs typeface="Times New Roman"/>
              </a:rPr>
              <a:t>أولا</a:t>
            </a:r>
            <a:r>
              <a:rPr lang="ar-IQ" sz="1600" b="1" dirty="0" smtClean="0">
                <a:solidFill>
                  <a:srgbClr val="002060"/>
                </a:solidFill>
                <a:latin typeface="Times New Roman"/>
                <a:ea typeface="Times New Roman"/>
                <a:cs typeface="Times New Roman"/>
              </a:rPr>
              <a:t>"</a:t>
            </a:r>
            <a:r>
              <a:rPr lang="en-GB" sz="1600" b="1" dirty="0" smtClean="0">
                <a:solidFill>
                  <a:srgbClr val="002060"/>
                </a:solidFill>
                <a:latin typeface="Times New Roman"/>
                <a:ea typeface="Times New Roman"/>
                <a:cs typeface="Times New Roman"/>
              </a:rPr>
              <a:t>:</a:t>
            </a:r>
            <a:r>
              <a:rPr lang="ar-IQ" sz="1600" b="1" dirty="0" smtClean="0">
                <a:solidFill>
                  <a:srgbClr val="002060"/>
                </a:solidFill>
                <a:latin typeface="Times New Roman"/>
                <a:ea typeface="Times New Roman"/>
                <a:cs typeface="Times New Roman"/>
              </a:rPr>
              <a:t> </a:t>
            </a:r>
            <a:r>
              <a:rPr lang="ar-SA" sz="1600" b="1" dirty="0" smtClean="0">
                <a:solidFill>
                  <a:srgbClr val="002060"/>
                </a:solidFill>
                <a:latin typeface="Times New Roman"/>
                <a:ea typeface="Times New Roman"/>
                <a:cs typeface="Times New Roman"/>
              </a:rPr>
              <a:t>خصائص </a:t>
            </a:r>
            <a:r>
              <a:rPr lang="ar-SA" sz="1600" b="1" dirty="0">
                <a:solidFill>
                  <a:srgbClr val="002060"/>
                </a:solidFill>
                <a:latin typeface="Times New Roman"/>
                <a:ea typeface="Times New Roman"/>
                <a:cs typeface="Times New Roman"/>
              </a:rPr>
              <a:t>الطبيعية</a:t>
            </a:r>
            <a:r>
              <a:rPr lang="en-GB" sz="1600" b="1" dirty="0">
                <a:solidFill>
                  <a:srgbClr val="002060"/>
                </a:solidFill>
                <a:latin typeface="Times New Roman"/>
                <a:ea typeface="Times New Roman"/>
                <a:cs typeface="Times New Roman"/>
              </a:rPr>
              <a:t> :</a:t>
            </a:r>
            <a:r>
              <a:rPr lang="ar-SA" sz="1600" b="1" dirty="0">
                <a:solidFill>
                  <a:srgbClr val="002060"/>
                </a:solidFill>
                <a:latin typeface="Times New Roman"/>
                <a:ea typeface="Times New Roman"/>
                <a:cs typeface="Times New Roman"/>
              </a:rPr>
              <a:t>- </a:t>
            </a:r>
            <a:r>
              <a:rPr lang="ar-SA" sz="1600" dirty="0">
                <a:solidFill>
                  <a:srgbClr val="002060"/>
                </a:solidFill>
                <a:latin typeface="Times New Roman"/>
                <a:ea typeface="Times New Roman"/>
                <a:cs typeface="Times New Roman"/>
              </a:rPr>
              <a:t>وهي ثلاثة انواع</a:t>
            </a:r>
            <a:r>
              <a:rPr lang="en-GB" sz="1600" dirty="0">
                <a:solidFill>
                  <a:srgbClr val="002060"/>
                </a:solidFill>
                <a:latin typeface="Times New Roman"/>
                <a:ea typeface="Times New Roman"/>
                <a:cs typeface="Times New Roman"/>
              </a:rPr>
              <a:t> </a:t>
            </a:r>
            <a:endParaRPr lang="en-US" sz="1600" dirty="0">
              <a:solidFill>
                <a:srgbClr val="002060"/>
              </a:solidFill>
              <a:latin typeface="Times New Roman"/>
              <a:ea typeface="Times New Roman"/>
              <a:cs typeface="Simplified Arabic"/>
            </a:endParaRPr>
          </a:p>
          <a:p>
            <a:pPr algn="just" rtl="1">
              <a:lnSpc>
                <a:spcPct val="113000"/>
              </a:lnSpc>
              <a:spcAft>
                <a:spcPts val="0"/>
              </a:spcAft>
            </a:pPr>
            <a:r>
              <a:rPr lang="ar-SA" sz="1600" b="1" dirty="0">
                <a:solidFill>
                  <a:srgbClr val="002060"/>
                </a:solidFill>
                <a:latin typeface="Times New Roman"/>
                <a:ea typeface="Times New Roman"/>
                <a:cs typeface="Times New Roman"/>
              </a:rPr>
              <a:t>1- ذات طبيعة فيزيائية</a:t>
            </a:r>
            <a:r>
              <a:rPr lang="en-GB" sz="1600" b="1" dirty="0">
                <a:solidFill>
                  <a:srgbClr val="002060"/>
                </a:solidFill>
                <a:latin typeface="Times New Roman"/>
                <a:ea typeface="Times New Roman"/>
                <a:cs typeface="Times New Roman"/>
              </a:rPr>
              <a:t> :</a:t>
            </a:r>
            <a:r>
              <a:rPr lang="ar-SA" sz="1600" dirty="0">
                <a:solidFill>
                  <a:srgbClr val="002060"/>
                </a:solidFill>
                <a:latin typeface="Times New Roman"/>
                <a:ea typeface="Times New Roman"/>
                <a:cs typeface="Times New Roman"/>
              </a:rPr>
              <a:t>وهي ظاهرة فيزيائية مادية مثل الجسيمات الاشعاعية كجسيمات الفا وبيتا </a:t>
            </a:r>
            <a:r>
              <a:rPr lang="ar-SA" sz="1600" dirty="0" err="1">
                <a:solidFill>
                  <a:srgbClr val="002060"/>
                </a:solidFill>
                <a:latin typeface="Times New Roman"/>
                <a:ea typeface="Times New Roman"/>
                <a:cs typeface="Times New Roman"/>
              </a:rPr>
              <a:t>أوغير</a:t>
            </a:r>
            <a:r>
              <a:rPr lang="ar-SA" sz="1600" dirty="0">
                <a:solidFill>
                  <a:srgbClr val="002060"/>
                </a:solidFill>
                <a:latin typeface="Times New Roman"/>
                <a:ea typeface="Times New Roman"/>
                <a:cs typeface="Times New Roman"/>
              </a:rPr>
              <a:t> مادية </a:t>
            </a:r>
            <a:r>
              <a:rPr lang="ar-SA" sz="1600" dirty="0" err="1">
                <a:solidFill>
                  <a:srgbClr val="002060"/>
                </a:solidFill>
                <a:latin typeface="Times New Roman"/>
                <a:ea typeface="Times New Roman"/>
                <a:cs typeface="Times New Roman"/>
              </a:rPr>
              <a:t>كالامواج</a:t>
            </a:r>
            <a:r>
              <a:rPr lang="ar-SA" sz="1600" dirty="0">
                <a:solidFill>
                  <a:srgbClr val="002060"/>
                </a:solidFill>
                <a:latin typeface="Times New Roman"/>
                <a:ea typeface="Times New Roman"/>
                <a:cs typeface="Times New Roman"/>
              </a:rPr>
              <a:t> الكهرومغناطيسية مثل أشعة </a:t>
            </a:r>
            <a:r>
              <a:rPr lang="ar-SA" sz="1600" dirty="0" err="1">
                <a:solidFill>
                  <a:srgbClr val="002060"/>
                </a:solidFill>
                <a:latin typeface="Times New Roman"/>
                <a:ea typeface="Times New Roman"/>
                <a:cs typeface="Times New Roman"/>
              </a:rPr>
              <a:t>كاما</a:t>
            </a:r>
            <a:r>
              <a:rPr lang="ar-SA" sz="1600" dirty="0">
                <a:solidFill>
                  <a:srgbClr val="002060"/>
                </a:solidFill>
                <a:latin typeface="Times New Roman"/>
                <a:ea typeface="Times New Roman"/>
                <a:cs typeface="Times New Roman"/>
              </a:rPr>
              <a:t> أو الاشعة السينية </a:t>
            </a:r>
            <a:r>
              <a:rPr lang="ar-SA" sz="1600" dirty="0" smtClean="0">
                <a:solidFill>
                  <a:srgbClr val="002060"/>
                </a:solidFill>
                <a:latin typeface="Times New Roman"/>
                <a:ea typeface="Times New Roman"/>
                <a:cs typeface="Times New Roman"/>
              </a:rPr>
              <a:t>أو</a:t>
            </a:r>
            <a:r>
              <a:rPr lang="ar-IQ" sz="1600" dirty="0" smtClean="0">
                <a:solidFill>
                  <a:srgbClr val="002060"/>
                </a:solidFill>
                <a:latin typeface="Times New Roman"/>
                <a:ea typeface="Times New Roman"/>
                <a:cs typeface="Times New Roman"/>
              </a:rPr>
              <a:t> </a:t>
            </a:r>
            <a:r>
              <a:rPr lang="ar-SA" sz="1600" dirty="0" smtClean="0">
                <a:solidFill>
                  <a:srgbClr val="002060"/>
                </a:solidFill>
                <a:latin typeface="Times New Roman"/>
                <a:ea typeface="Times New Roman"/>
                <a:cs typeface="Times New Roman"/>
              </a:rPr>
              <a:t>الاشعة </a:t>
            </a:r>
            <a:r>
              <a:rPr lang="ar-SA" sz="1600" dirty="0">
                <a:solidFill>
                  <a:srgbClr val="002060"/>
                </a:solidFill>
                <a:latin typeface="Times New Roman"/>
                <a:ea typeface="Times New Roman"/>
                <a:cs typeface="Times New Roman"/>
              </a:rPr>
              <a:t>الفوق البنفسجية</a:t>
            </a:r>
            <a:r>
              <a:rPr lang="en-GB" sz="1600" dirty="0">
                <a:solidFill>
                  <a:srgbClr val="002060"/>
                </a:solidFill>
                <a:latin typeface="Times New Roman"/>
                <a:ea typeface="Times New Roman"/>
                <a:cs typeface="Times New Roman"/>
              </a:rPr>
              <a:t> .</a:t>
            </a:r>
            <a:endParaRPr lang="en-US" sz="1600" dirty="0">
              <a:solidFill>
                <a:srgbClr val="002060"/>
              </a:solidFill>
              <a:latin typeface="Times New Roman"/>
              <a:ea typeface="Times New Roman"/>
              <a:cs typeface="Simplified Arabic"/>
            </a:endParaRPr>
          </a:p>
          <a:p>
            <a:pPr algn="just" rtl="1">
              <a:lnSpc>
                <a:spcPct val="113000"/>
              </a:lnSpc>
              <a:spcAft>
                <a:spcPts val="0"/>
              </a:spcAft>
            </a:pPr>
            <a:r>
              <a:rPr lang="ar-SA" sz="1600" dirty="0">
                <a:solidFill>
                  <a:srgbClr val="002060"/>
                </a:solidFill>
                <a:latin typeface="Times New Roman"/>
                <a:ea typeface="Times New Roman"/>
                <a:cs typeface="Times New Roman"/>
              </a:rPr>
              <a:t>ان هذه الملوثات تتداخل مع الخصائص الفيزيائية لعناصر البيئة الحية والغير حية</a:t>
            </a:r>
            <a:r>
              <a:rPr lang="en-GB" sz="1600" dirty="0">
                <a:solidFill>
                  <a:srgbClr val="002060"/>
                </a:solidFill>
                <a:latin typeface="Times New Roman"/>
                <a:ea typeface="Times New Roman"/>
                <a:cs typeface="Times New Roman"/>
              </a:rPr>
              <a:t> . </a:t>
            </a:r>
            <a:r>
              <a:rPr lang="ar-SA" sz="1600" dirty="0">
                <a:solidFill>
                  <a:srgbClr val="002060"/>
                </a:solidFill>
                <a:latin typeface="Times New Roman"/>
                <a:ea typeface="Times New Roman"/>
                <a:cs typeface="Times New Roman"/>
              </a:rPr>
              <a:t>ومن اكثر الملوثات الفيزيائية </a:t>
            </a:r>
            <a:r>
              <a:rPr lang="ar-SA" sz="1600" dirty="0" smtClean="0">
                <a:solidFill>
                  <a:srgbClr val="002060"/>
                </a:solidFill>
                <a:latin typeface="Times New Roman"/>
                <a:ea typeface="Times New Roman"/>
                <a:cs typeface="Times New Roman"/>
              </a:rPr>
              <a:t>شيوعا </a:t>
            </a:r>
            <a:r>
              <a:rPr lang="ar-SA" sz="1600" dirty="0">
                <a:solidFill>
                  <a:srgbClr val="002060"/>
                </a:solidFill>
                <a:latin typeface="Times New Roman"/>
                <a:ea typeface="Times New Roman"/>
                <a:cs typeface="Times New Roman"/>
              </a:rPr>
              <a:t>هي اشعاعات الامواج الكهرومغناطيسية</a:t>
            </a:r>
            <a:r>
              <a:rPr lang="en-GB" sz="1600" dirty="0">
                <a:solidFill>
                  <a:srgbClr val="002060"/>
                </a:solidFill>
                <a:latin typeface="Times New Roman"/>
                <a:ea typeface="Times New Roman"/>
                <a:cs typeface="Times New Roman"/>
              </a:rPr>
              <a:t>  </a:t>
            </a:r>
            <a:r>
              <a:rPr lang="ar-SA" sz="1600" dirty="0">
                <a:solidFill>
                  <a:srgbClr val="002060"/>
                </a:solidFill>
                <a:latin typeface="Times New Roman"/>
                <a:ea typeface="Times New Roman"/>
                <a:cs typeface="Times New Roman"/>
              </a:rPr>
              <a:t>والحرارة والضوء والضوضاء والاهتزازات المختلفة</a:t>
            </a:r>
            <a:r>
              <a:rPr lang="en-GB" sz="1600" dirty="0">
                <a:solidFill>
                  <a:srgbClr val="002060"/>
                </a:solidFill>
                <a:latin typeface="Times New Roman"/>
                <a:ea typeface="Times New Roman"/>
                <a:cs typeface="Times New Roman"/>
              </a:rPr>
              <a:t> </a:t>
            </a:r>
            <a:endParaRPr lang="en-US" sz="1600" dirty="0">
              <a:solidFill>
                <a:srgbClr val="002060"/>
              </a:solidFill>
              <a:latin typeface="Times New Roman"/>
              <a:ea typeface="Times New Roman"/>
              <a:cs typeface="Simplified Arabic"/>
            </a:endParaRPr>
          </a:p>
          <a:p>
            <a:pPr algn="r" rtl="1">
              <a:lnSpc>
                <a:spcPct val="113000"/>
              </a:lnSpc>
              <a:spcAft>
                <a:spcPts val="0"/>
              </a:spcAft>
            </a:pPr>
            <a:r>
              <a:rPr lang="ar-SA" sz="1600" b="1" dirty="0">
                <a:solidFill>
                  <a:srgbClr val="002060"/>
                </a:solidFill>
                <a:latin typeface="Times New Roman"/>
                <a:ea typeface="Times New Roman"/>
                <a:cs typeface="Times New Roman"/>
              </a:rPr>
              <a:t>2- ذات الطبيعة الكيميائية:-</a:t>
            </a:r>
            <a:r>
              <a:rPr lang="en-GB" sz="1600" b="1" dirty="0">
                <a:solidFill>
                  <a:srgbClr val="002060"/>
                </a:solidFill>
                <a:latin typeface="Times New Roman"/>
                <a:ea typeface="Times New Roman"/>
                <a:cs typeface="Times New Roman"/>
              </a:rPr>
              <a:t> </a:t>
            </a:r>
            <a:endParaRPr lang="en-US" sz="1600" dirty="0">
              <a:solidFill>
                <a:srgbClr val="002060"/>
              </a:solidFill>
              <a:latin typeface="Times New Roman"/>
              <a:ea typeface="Times New Roman"/>
              <a:cs typeface="Simplified Arabic"/>
            </a:endParaRPr>
          </a:p>
          <a:p>
            <a:pPr algn="just" rtl="1">
              <a:lnSpc>
                <a:spcPct val="113000"/>
              </a:lnSpc>
              <a:spcAft>
                <a:spcPts val="0"/>
              </a:spcAft>
            </a:pPr>
            <a:r>
              <a:rPr lang="ar-SA" sz="1600" dirty="0">
                <a:solidFill>
                  <a:srgbClr val="002060"/>
                </a:solidFill>
                <a:latin typeface="Times New Roman"/>
                <a:ea typeface="Times New Roman"/>
                <a:cs typeface="Times New Roman"/>
              </a:rPr>
              <a:t>وهي ناجمة في الغالب على النشاط الزراعي والصناعي </a:t>
            </a:r>
            <a:r>
              <a:rPr lang="ar-SA" sz="1600" dirty="0" smtClean="0">
                <a:solidFill>
                  <a:srgbClr val="002060"/>
                </a:solidFill>
                <a:latin typeface="Times New Roman"/>
                <a:ea typeface="Times New Roman"/>
                <a:cs typeface="Times New Roman"/>
              </a:rPr>
              <a:t>المتزايد</a:t>
            </a:r>
            <a:r>
              <a:rPr lang="ar-IQ" sz="1600" dirty="0" smtClean="0">
                <a:solidFill>
                  <a:srgbClr val="002060"/>
                </a:solidFill>
                <a:latin typeface="Times New Roman"/>
                <a:ea typeface="Times New Roman"/>
                <a:cs typeface="Times New Roman"/>
              </a:rPr>
              <a:t> </a:t>
            </a:r>
            <a:r>
              <a:rPr lang="ar-SA" sz="1600" dirty="0" smtClean="0">
                <a:solidFill>
                  <a:srgbClr val="002060"/>
                </a:solidFill>
                <a:latin typeface="Times New Roman"/>
                <a:ea typeface="Times New Roman"/>
                <a:cs typeface="Times New Roman"/>
              </a:rPr>
              <a:t>لإشباع </a:t>
            </a:r>
            <a:r>
              <a:rPr lang="ar-SA" sz="1600" dirty="0">
                <a:solidFill>
                  <a:srgbClr val="002060"/>
                </a:solidFill>
                <a:latin typeface="Times New Roman"/>
                <a:ea typeface="Times New Roman"/>
                <a:cs typeface="Times New Roman"/>
              </a:rPr>
              <a:t>حاجات البشر وتشمل مدى واسع </a:t>
            </a:r>
            <a:r>
              <a:rPr lang="ar-SA" sz="1600" dirty="0" smtClean="0">
                <a:solidFill>
                  <a:srgbClr val="002060"/>
                </a:solidFill>
                <a:latin typeface="Times New Roman"/>
                <a:ea typeface="Times New Roman"/>
                <a:cs typeface="Times New Roman"/>
              </a:rPr>
              <a:t>جدا </a:t>
            </a:r>
            <a:r>
              <a:rPr lang="ar-SA" sz="1600" dirty="0">
                <a:solidFill>
                  <a:srgbClr val="002060"/>
                </a:solidFill>
                <a:latin typeface="Times New Roman"/>
                <a:ea typeface="Times New Roman"/>
                <a:cs typeface="Times New Roman"/>
              </a:rPr>
              <a:t>من المواد الملوثة والاكثر </a:t>
            </a:r>
            <a:r>
              <a:rPr lang="ar-SA" sz="1600" dirty="0" smtClean="0">
                <a:solidFill>
                  <a:srgbClr val="002060"/>
                </a:solidFill>
                <a:latin typeface="Times New Roman"/>
                <a:ea typeface="Times New Roman"/>
                <a:cs typeface="Times New Roman"/>
              </a:rPr>
              <a:t>انتشارا </a:t>
            </a:r>
            <a:r>
              <a:rPr lang="ar-SA" sz="1600" dirty="0">
                <a:solidFill>
                  <a:srgbClr val="002060"/>
                </a:solidFill>
                <a:latin typeface="Times New Roman"/>
                <a:ea typeface="Times New Roman"/>
                <a:cs typeface="Times New Roman"/>
              </a:rPr>
              <a:t>في البيئة</a:t>
            </a:r>
            <a:r>
              <a:rPr lang="en-GB" sz="1600" dirty="0">
                <a:solidFill>
                  <a:srgbClr val="002060"/>
                </a:solidFill>
                <a:latin typeface="Times New Roman"/>
                <a:ea typeface="Times New Roman"/>
                <a:cs typeface="Times New Roman"/>
              </a:rPr>
              <a:t> .</a:t>
            </a:r>
            <a:endParaRPr lang="en-US" sz="1600" dirty="0">
              <a:solidFill>
                <a:srgbClr val="002060"/>
              </a:solidFill>
              <a:latin typeface="Times New Roman"/>
              <a:ea typeface="Times New Roman"/>
              <a:cs typeface="Simplified Arabic"/>
            </a:endParaRPr>
          </a:p>
          <a:p>
            <a:pPr algn="just" rtl="1">
              <a:lnSpc>
                <a:spcPct val="113000"/>
              </a:lnSpc>
              <a:spcAft>
                <a:spcPts val="0"/>
              </a:spcAft>
            </a:pPr>
            <a:r>
              <a:rPr lang="ar-SA" sz="1600" dirty="0">
                <a:solidFill>
                  <a:srgbClr val="002060"/>
                </a:solidFill>
                <a:latin typeface="Times New Roman"/>
                <a:ea typeface="Times New Roman"/>
                <a:cs typeface="Times New Roman"/>
              </a:rPr>
              <a:t>وتتزايد اعدادها على مر الزمن عند ظهور مركبات كيميائية جديدة مصنعة من قبل الانسان على سبيل المثال الاسمدة والمبيدات وعبوات الرذاذ</a:t>
            </a:r>
            <a:r>
              <a:rPr lang="en-GB" sz="1600" dirty="0">
                <a:solidFill>
                  <a:srgbClr val="002060"/>
                </a:solidFill>
                <a:latin typeface="Times New Roman"/>
                <a:ea typeface="Times New Roman"/>
                <a:cs typeface="Times New Roman"/>
              </a:rPr>
              <a:t>  </a:t>
            </a:r>
            <a:r>
              <a:rPr lang="ar-SA" sz="1600" dirty="0">
                <a:solidFill>
                  <a:srgbClr val="002060"/>
                </a:solidFill>
                <a:latin typeface="Times New Roman"/>
                <a:ea typeface="Times New Roman"/>
                <a:cs typeface="Times New Roman"/>
              </a:rPr>
              <a:t>والادوية</a:t>
            </a:r>
            <a:r>
              <a:rPr lang="en-GB" sz="1600" dirty="0">
                <a:solidFill>
                  <a:srgbClr val="002060"/>
                </a:solidFill>
                <a:latin typeface="Times New Roman"/>
                <a:ea typeface="Times New Roman"/>
                <a:cs typeface="Times New Roman"/>
              </a:rPr>
              <a:t> .</a:t>
            </a:r>
            <a:endParaRPr lang="en-US" sz="1600" dirty="0">
              <a:solidFill>
                <a:srgbClr val="002060"/>
              </a:solidFill>
              <a:latin typeface="Times New Roman"/>
              <a:ea typeface="Times New Roman"/>
              <a:cs typeface="Simplified Arabic"/>
            </a:endParaRPr>
          </a:p>
          <a:p>
            <a:pPr algn="just" rtl="1">
              <a:lnSpc>
                <a:spcPct val="113000"/>
              </a:lnSpc>
              <a:spcAft>
                <a:spcPts val="0"/>
              </a:spcAft>
            </a:pPr>
            <a:r>
              <a:rPr lang="ar-SA" sz="1600" dirty="0">
                <a:solidFill>
                  <a:srgbClr val="002060"/>
                </a:solidFill>
                <a:latin typeface="Times New Roman"/>
                <a:ea typeface="Times New Roman"/>
                <a:cs typeface="Times New Roman"/>
              </a:rPr>
              <a:t>وتتباين تأثيراتها بدرجة كبيرة ولفترات زمنية مختلفة ، وعند تواجدها بتراكيز عالية </a:t>
            </a:r>
            <a:r>
              <a:rPr lang="ar-SA" sz="1600" dirty="0" err="1">
                <a:solidFill>
                  <a:srgbClr val="002060"/>
                </a:solidFill>
                <a:latin typeface="Times New Roman"/>
                <a:ea typeface="Times New Roman"/>
                <a:cs typeface="Times New Roman"/>
              </a:rPr>
              <a:t>فانها</a:t>
            </a:r>
            <a:r>
              <a:rPr lang="ar-SA" sz="1600" dirty="0">
                <a:solidFill>
                  <a:srgbClr val="002060"/>
                </a:solidFill>
                <a:latin typeface="Times New Roman"/>
                <a:ea typeface="Times New Roman"/>
                <a:cs typeface="Times New Roman"/>
              </a:rPr>
              <a:t> سوف تعمل على تغير الخصائص الكيميائية والفيزيائية للبيئة</a:t>
            </a:r>
            <a:r>
              <a:rPr lang="en-GB" sz="1600" dirty="0">
                <a:solidFill>
                  <a:srgbClr val="002060"/>
                </a:solidFill>
                <a:latin typeface="Times New Roman"/>
                <a:ea typeface="Times New Roman"/>
                <a:cs typeface="Times New Roman"/>
              </a:rPr>
              <a:t>  </a:t>
            </a:r>
            <a:r>
              <a:rPr lang="ar-SA" sz="1600" dirty="0">
                <a:solidFill>
                  <a:srgbClr val="002060"/>
                </a:solidFill>
                <a:latin typeface="Times New Roman"/>
                <a:ea typeface="Times New Roman"/>
                <a:cs typeface="Times New Roman"/>
              </a:rPr>
              <a:t>كظهور الاملاح في الماء</a:t>
            </a:r>
            <a:r>
              <a:rPr lang="en-GB" sz="1600" dirty="0">
                <a:solidFill>
                  <a:srgbClr val="002060"/>
                </a:solidFill>
                <a:latin typeface="Times New Roman"/>
                <a:ea typeface="Times New Roman"/>
                <a:cs typeface="Times New Roman"/>
              </a:rPr>
              <a:t> </a:t>
            </a:r>
            <a:r>
              <a:rPr lang="en-GB" sz="1600" dirty="0" smtClean="0">
                <a:solidFill>
                  <a:srgbClr val="002060"/>
                </a:solidFill>
                <a:latin typeface="Times New Roman"/>
                <a:ea typeface="Times New Roman"/>
                <a:cs typeface="Times New Roman"/>
              </a:rPr>
              <a:t>,</a:t>
            </a:r>
            <a:endParaRPr lang="ar-IQ" sz="1600" dirty="0">
              <a:solidFill>
                <a:srgbClr val="002060"/>
              </a:solidFill>
            </a:endParaRPr>
          </a:p>
        </p:txBody>
      </p:sp>
    </p:spTree>
    <p:extLst>
      <p:ext uri="{BB962C8B-B14F-4D97-AF65-F5344CB8AC3E}">
        <p14:creationId xmlns:p14="http://schemas.microsoft.com/office/powerpoint/2010/main" val="5173546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32693" y="1192579"/>
            <a:ext cx="10515600" cy="4962036"/>
          </a:xfrm>
        </p:spPr>
        <p:txBody>
          <a:bodyPr>
            <a:normAutofit fontScale="92500" lnSpcReduction="10000"/>
          </a:bodyPr>
          <a:lstStyle/>
          <a:p>
            <a:pPr algn="just" rtl="1">
              <a:lnSpc>
                <a:spcPct val="113000"/>
              </a:lnSpc>
              <a:spcAft>
                <a:spcPts val="0"/>
              </a:spcAft>
            </a:pPr>
            <a:endParaRPr lang="en-US" dirty="0">
              <a:solidFill>
                <a:srgbClr val="002060"/>
              </a:solidFill>
              <a:latin typeface="Times New Roman"/>
              <a:ea typeface="Times New Roman"/>
              <a:cs typeface="Simplified Arabic"/>
            </a:endParaRPr>
          </a:p>
          <a:p>
            <a:pPr algn="just" rtl="1">
              <a:lnSpc>
                <a:spcPct val="113000"/>
              </a:lnSpc>
              <a:spcAft>
                <a:spcPts val="0"/>
              </a:spcAft>
            </a:pPr>
            <a:r>
              <a:rPr lang="ar-SA" dirty="0">
                <a:solidFill>
                  <a:srgbClr val="002060"/>
                </a:solidFill>
                <a:latin typeface="Times New Roman"/>
                <a:ea typeface="Times New Roman"/>
                <a:cs typeface="Times New Roman"/>
              </a:rPr>
              <a:t>كما أنها تؤثر في البيئة حتى في التراكيز القليلة كما هو الحال في المعادن الثقيلة وبقايا المبيدات الموجودة في البيئة والتي تظهر أثرا جيولوجيا في الكائنات الحية التي تتعرض لها وبضمنها الانسان</a:t>
            </a:r>
            <a:r>
              <a:rPr lang="en-GB" dirty="0">
                <a:solidFill>
                  <a:srgbClr val="002060"/>
                </a:solidFill>
                <a:latin typeface="Times New Roman"/>
                <a:ea typeface="Times New Roman"/>
                <a:cs typeface="Times New Roman"/>
              </a:rPr>
              <a:t> .</a:t>
            </a:r>
            <a:endParaRPr lang="en-US" dirty="0">
              <a:solidFill>
                <a:srgbClr val="002060"/>
              </a:solidFill>
              <a:latin typeface="Times New Roman"/>
              <a:ea typeface="Times New Roman"/>
              <a:cs typeface="Simplified Arabic"/>
            </a:endParaRPr>
          </a:p>
          <a:p>
            <a:pPr marL="0" indent="0" algn="r" rtl="1">
              <a:lnSpc>
                <a:spcPct val="113000"/>
              </a:lnSpc>
              <a:spcAft>
                <a:spcPts val="0"/>
              </a:spcAft>
              <a:buNone/>
            </a:pPr>
            <a:r>
              <a:rPr lang="ar-SA" b="1" dirty="0">
                <a:solidFill>
                  <a:srgbClr val="002060"/>
                </a:solidFill>
                <a:latin typeface="Times New Roman"/>
                <a:ea typeface="Times New Roman"/>
                <a:cs typeface="Times New Roman"/>
              </a:rPr>
              <a:t>3- ذات طبيعة </a:t>
            </a:r>
            <a:r>
              <a:rPr lang="ar-SA" b="1" dirty="0" err="1">
                <a:solidFill>
                  <a:srgbClr val="002060"/>
                </a:solidFill>
                <a:latin typeface="Times New Roman"/>
                <a:ea typeface="Times New Roman"/>
                <a:cs typeface="Times New Roman"/>
              </a:rPr>
              <a:t>بايولوجية</a:t>
            </a:r>
            <a:r>
              <a:rPr lang="ar-SA" b="1" dirty="0">
                <a:solidFill>
                  <a:srgbClr val="002060"/>
                </a:solidFill>
                <a:latin typeface="Times New Roman"/>
                <a:ea typeface="Times New Roman"/>
                <a:cs typeface="Times New Roman"/>
              </a:rPr>
              <a:t> :-</a:t>
            </a:r>
            <a:endParaRPr lang="en-US" dirty="0">
              <a:solidFill>
                <a:srgbClr val="002060"/>
              </a:solidFill>
              <a:latin typeface="Times New Roman"/>
              <a:ea typeface="Times New Roman"/>
              <a:cs typeface="Simplified Arabic"/>
            </a:endParaRPr>
          </a:p>
          <a:p>
            <a:pPr marL="0" indent="0" algn="just" rtl="1">
              <a:lnSpc>
                <a:spcPct val="113000"/>
              </a:lnSpc>
              <a:spcAft>
                <a:spcPts val="0"/>
              </a:spcAft>
              <a:buNone/>
            </a:pPr>
            <a:r>
              <a:rPr lang="ar-SA" dirty="0">
                <a:solidFill>
                  <a:srgbClr val="002060"/>
                </a:solidFill>
                <a:latin typeface="Times New Roman"/>
                <a:ea typeface="Times New Roman"/>
                <a:cs typeface="Times New Roman"/>
              </a:rPr>
              <a:t>يمكن في بعض الحالات ان تكون الكائنات الحية كمواد ملوثة في البيئة على سبيل </a:t>
            </a:r>
            <a:r>
              <a:rPr lang="ar-IQ" dirty="0">
                <a:solidFill>
                  <a:srgbClr val="002060"/>
                </a:solidFill>
                <a:latin typeface="Times New Roman"/>
                <a:ea typeface="Times New Roman"/>
                <a:cs typeface="Times New Roman"/>
              </a:rPr>
              <a:t>المثال</a:t>
            </a:r>
            <a:r>
              <a:rPr lang="ar-SA" dirty="0">
                <a:solidFill>
                  <a:srgbClr val="002060"/>
                </a:solidFill>
                <a:latin typeface="Times New Roman"/>
                <a:ea typeface="Times New Roman"/>
                <a:cs typeface="Times New Roman"/>
              </a:rPr>
              <a:t> تلك الكائنات المسببة للأمراض سواء للإنسان أو للحيوان أو للنبات كما هو الحال في بعض انواع البكتريا والفطريات و الطفيليات </a:t>
            </a:r>
            <a:r>
              <a:rPr lang="ar-IQ" dirty="0">
                <a:solidFill>
                  <a:srgbClr val="002060"/>
                </a:solidFill>
                <a:latin typeface="Times New Roman"/>
                <a:ea typeface="Times New Roman"/>
                <a:cs typeface="Times New Roman"/>
              </a:rPr>
              <a:t>والحشرات</a:t>
            </a:r>
            <a:r>
              <a:rPr lang="ar-SA" dirty="0">
                <a:solidFill>
                  <a:srgbClr val="002060"/>
                </a:solidFill>
                <a:latin typeface="Times New Roman"/>
                <a:ea typeface="Times New Roman"/>
                <a:cs typeface="Times New Roman"/>
              </a:rPr>
              <a:t> ، كما ان الحيوانات (الناضجة) يمكن ان تسبب مشاكل بيئية وصحية عديدة وبالتالي تتحول هذه الاحياء الى ملوثات بيئية خاصة عندما تترك هذه البقايا من الحيوانات الميتة دون دفن او القيام برميها في المصادر المائية الطبيعية التي يستعملها الانسان كمصدر للشراب مثل الانهار والبحيرات</a:t>
            </a:r>
            <a:r>
              <a:rPr lang="en-GB" dirty="0">
                <a:solidFill>
                  <a:srgbClr val="002060"/>
                </a:solidFill>
                <a:latin typeface="Times New Roman"/>
                <a:ea typeface="Times New Roman"/>
                <a:cs typeface="Times New Roman"/>
              </a:rPr>
              <a:t> .</a:t>
            </a:r>
            <a:endParaRPr lang="en-US" dirty="0">
              <a:solidFill>
                <a:srgbClr val="002060"/>
              </a:solidFill>
              <a:latin typeface="Times New Roman"/>
              <a:ea typeface="Times New Roman"/>
              <a:cs typeface="Simplified Arabic"/>
            </a:endParaRPr>
          </a:p>
          <a:p>
            <a:pPr marL="0" indent="0" algn="just" rtl="1">
              <a:lnSpc>
                <a:spcPct val="150000"/>
              </a:lnSpc>
              <a:buNone/>
            </a:pPr>
            <a:endParaRPr lang="ar-IQ" dirty="0">
              <a:solidFill>
                <a:srgbClr val="002060"/>
              </a:solidFill>
            </a:endParaRPr>
          </a:p>
        </p:txBody>
      </p:sp>
    </p:spTree>
    <p:extLst>
      <p:ext uri="{BB962C8B-B14F-4D97-AF65-F5344CB8AC3E}">
        <p14:creationId xmlns:p14="http://schemas.microsoft.com/office/powerpoint/2010/main" val="2796380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232" y="445477"/>
            <a:ext cx="10796705" cy="6154615"/>
          </a:xfrm>
        </p:spPr>
        <p:txBody>
          <a:bodyPr>
            <a:normAutofit/>
          </a:bodyPr>
          <a:lstStyle/>
          <a:p>
            <a:pPr algn="r" rtl="1">
              <a:lnSpc>
                <a:spcPct val="113000"/>
              </a:lnSpc>
              <a:spcAft>
                <a:spcPts val="0"/>
              </a:spcAft>
            </a:pPr>
            <a:r>
              <a:rPr lang="ar-SA" sz="2000" b="1" dirty="0" smtClean="0">
                <a:solidFill>
                  <a:srgbClr val="002060"/>
                </a:solidFill>
                <a:latin typeface="Times New Roman"/>
                <a:ea typeface="Times New Roman"/>
              </a:rPr>
              <a:t>ثانيا</a:t>
            </a:r>
            <a:r>
              <a:rPr lang="ar-SA" sz="2000" b="1" dirty="0">
                <a:solidFill>
                  <a:srgbClr val="002060"/>
                </a:solidFill>
                <a:latin typeface="Times New Roman"/>
                <a:ea typeface="Times New Roman"/>
              </a:rPr>
              <a:t>"</a:t>
            </a:r>
            <a:r>
              <a:rPr lang="en-GB" sz="2000" b="1" dirty="0">
                <a:solidFill>
                  <a:srgbClr val="002060"/>
                </a:solidFill>
                <a:latin typeface="Times New Roman"/>
                <a:ea typeface="Times New Roman"/>
                <a:cs typeface="Times New Roman"/>
              </a:rPr>
              <a:t> :</a:t>
            </a:r>
            <a:r>
              <a:rPr lang="ar-SA" sz="2000" b="1" dirty="0">
                <a:solidFill>
                  <a:srgbClr val="002060"/>
                </a:solidFill>
                <a:latin typeface="Times New Roman"/>
                <a:ea typeface="Times New Roman"/>
              </a:rPr>
              <a:t>تركيبها الكيميائي </a:t>
            </a:r>
            <a:r>
              <a:rPr lang="en-GB" sz="2000" b="1" dirty="0">
                <a:solidFill>
                  <a:srgbClr val="002060"/>
                </a:solidFill>
                <a:latin typeface="Times New Roman"/>
                <a:ea typeface="Times New Roman"/>
                <a:cs typeface="Times New Roman"/>
              </a:rPr>
              <a:t>:</a:t>
            </a:r>
            <a:r>
              <a:rPr lang="ar-SA" sz="2000" dirty="0">
                <a:solidFill>
                  <a:srgbClr val="002060"/>
                </a:solidFill>
                <a:latin typeface="Times New Roman"/>
                <a:ea typeface="Times New Roman"/>
              </a:rPr>
              <a:t>يمكن تقسيمها الى نوعين رئيسيين:- </a:t>
            </a:r>
            <a:r>
              <a:rPr lang="en-US" sz="2000" dirty="0">
                <a:solidFill>
                  <a:srgbClr val="002060"/>
                </a:solidFill>
                <a:latin typeface="Times New Roman"/>
                <a:ea typeface="Times New Roman"/>
                <a:cs typeface="Simplified Arabic"/>
              </a:rPr>
              <a:t/>
            </a:r>
            <a:br>
              <a:rPr lang="en-US" sz="2000" dirty="0">
                <a:solidFill>
                  <a:srgbClr val="002060"/>
                </a:solidFill>
                <a:latin typeface="Times New Roman"/>
                <a:ea typeface="Times New Roman"/>
                <a:cs typeface="Simplified Arabic"/>
              </a:rPr>
            </a:br>
            <a:r>
              <a:rPr lang="ar-SA" sz="2000" b="1" dirty="0">
                <a:solidFill>
                  <a:srgbClr val="002060"/>
                </a:solidFill>
                <a:latin typeface="Times New Roman"/>
                <a:ea typeface="Times New Roman"/>
              </a:rPr>
              <a:t>(1) مواد عضوية</a:t>
            </a:r>
            <a:r>
              <a:rPr lang="en-GB" sz="2000" b="1" dirty="0">
                <a:solidFill>
                  <a:srgbClr val="002060"/>
                </a:solidFill>
                <a:latin typeface="Times New Roman"/>
                <a:ea typeface="Times New Roman"/>
                <a:cs typeface="Times New Roman"/>
              </a:rPr>
              <a:t> :</a:t>
            </a:r>
            <a:r>
              <a:rPr lang="ar-SA" sz="2000" dirty="0">
                <a:solidFill>
                  <a:srgbClr val="002060"/>
                </a:solidFill>
                <a:latin typeface="Times New Roman"/>
                <a:ea typeface="Times New Roman"/>
              </a:rPr>
              <a:t>تشمل تلك المواد التي تكون غنية بالكلور مثل المبيدات الحشرات </a:t>
            </a:r>
            <a:r>
              <a:rPr lang="ar-SA" sz="2000" dirty="0" err="1">
                <a:solidFill>
                  <a:srgbClr val="002060"/>
                </a:solidFill>
                <a:latin typeface="Times New Roman"/>
                <a:ea typeface="Times New Roman"/>
              </a:rPr>
              <a:t>كالكلوردين</a:t>
            </a:r>
            <a:r>
              <a:rPr lang="ar-SA" sz="2000" dirty="0">
                <a:solidFill>
                  <a:srgbClr val="002060"/>
                </a:solidFill>
                <a:latin typeface="Times New Roman"/>
                <a:ea typeface="Times New Roman"/>
              </a:rPr>
              <a:t> والالدين ودي دي تي</a:t>
            </a:r>
            <a:r>
              <a:rPr lang="en-GB" sz="2000" dirty="0">
                <a:solidFill>
                  <a:srgbClr val="002060"/>
                </a:solidFill>
                <a:latin typeface="Times New Roman"/>
                <a:ea typeface="Times New Roman"/>
                <a:cs typeface="Times New Roman"/>
              </a:rPr>
              <a:t> (DDT) </a:t>
            </a:r>
            <a:r>
              <a:rPr lang="ar-IQ" sz="2000" dirty="0">
                <a:solidFill>
                  <a:srgbClr val="002060"/>
                </a:solidFill>
                <a:latin typeface="Times New Roman"/>
                <a:ea typeface="Times New Roman"/>
              </a:rPr>
              <a:t>.</a:t>
            </a:r>
            <a:r>
              <a:rPr lang="en-US" sz="2000" dirty="0">
                <a:solidFill>
                  <a:srgbClr val="002060"/>
                </a:solidFill>
                <a:latin typeface="Times New Roman"/>
                <a:ea typeface="Times New Roman"/>
                <a:cs typeface="Simplified Arabic"/>
              </a:rPr>
              <a:t/>
            </a:r>
            <a:br>
              <a:rPr lang="en-US" sz="2000" dirty="0">
                <a:solidFill>
                  <a:srgbClr val="002060"/>
                </a:solidFill>
                <a:latin typeface="Times New Roman"/>
                <a:ea typeface="Times New Roman"/>
                <a:cs typeface="Simplified Arabic"/>
              </a:rPr>
            </a:br>
            <a:r>
              <a:rPr lang="ar-SA" sz="2000" dirty="0">
                <a:solidFill>
                  <a:srgbClr val="002060"/>
                </a:solidFill>
                <a:latin typeface="Times New Roman"/>
                <a:ea typeface="Times New Roman"/>
              </a:rPr>
              <a:t>كما ان هناك مواد عضوية غنية بالفسفور تسمى </a:t>
            </a:r>
            <a:r>
              <a:rPr lang="ar-IQ" sz="2000" dirty="0">
                <a:solidFill>
                  <a:srgbClr val="002060"/>
                </a:solidFill>
                <a:latin typeface="Times New Roman"/>
                <a:ea typeface="Times New Roman"/>
              </a:rPr>
              <a:t>مجموعة المبيدات الفسفورية </a:t>
            </a:r>
            <a:r>
              <a:rPr lang="ar-SA" sz="2000" dirty="0">
                <a:solidFill>
                  <a:srgbClr val="002060"/>
                </a:solidFill>
                <a:latin typeface="Times New Roman"/>
                <a:ea typeface="Times New Roman"/>
              </a:rPr>
              <a:t>مثل </a:t>
            </a:r>
            <a:r>
              <a:rPr lang="ar-SA" sz="2000" dirty="0" err="1">
                <a:solidFill>
                  <a:srgbClr val="002060"/>
                </a:solidFill>
                <a:latin typeface="Times New Roman"/>
                <a:ea typeface="Times New Roman"/>
              </a:rPr>
              <a:t>البراثيوم</a:t>
            </a:r>
            <a:r>
              <a:rPr lang="ar-SA" sz="2000">
                <a:solidFill>
                  <a:srgbClr val="002060"/>
                </a:solidFill>
                <a:latin typeface="Times New Roman"/>
                <a:ea typeface="Times New Roman"/>
              </a:rPr>
              <a:t>  </a:t>
            </a:r>
            <a:r>
              <a:rPr lang="ar-SA" sz="2000" smtClean="0">
                <a:solidFill>
                  <a:srgbClr val="002060"/>
                </a:solidFill>
                <a:latin typeface="Times New Roman"/>
                <a:ea typeface="Times New Roman"/>
              </a:rPr>
              <a:t>(</a:t>
            </a:r>
            <a:r>
              <a:rPr lang="en-GB" sz="2000" dirty="0" smtClean="0">
                <a:solidFill>
                  <a:srgbClr val="002060"/>
                </a:solidFill>
                <a:latin typeface="Times New Roman"/>
                <a:ea typeface="Times New Roman"/>
                <a:cs typeface="Times New Roman"/>
              </a:rPr>
              <a:t> </a:t>
            </a:r>
            <a:r>
              <a:rPr lang="en-GB" sz="2000" dirty="0">
                <a:solidFill>
                  <a:srgbClr val="002060"/>
                </a:solidFill>
                <a:latin typeface="Times New Roman"/>
                <a:ea typeface="Times New Roman"/>
                <a:cs typeface="Times New Roman"/>
              </a:rPr>
              <a:t>(Parathion</a:t>
            </a:r>
            <a:r>
              <a:rPr lang="ar-SA" sz="2000" dirty="0" err="1">
                <a:solidFill>
                  <a:srgbClr val="002060"/>
                </a:solidFill>
                <a:latin typeface="Times New Roman"/>
                <a:ea typeface="Times New Roman"/>
              </a:rPr>
              <a:t>والملاثيون</a:t>
            </a:r>
            <a:r>
              <a:rPr lang="ar-SA" sz="2000" dirty="0">
                <a:solidFill>
                  <a:srgbClr val="002060"/>
                </a:solidFill>
                <a:latin typeface="Times New Roman"/>
                <a:ea typeface="Times New Roman"/>
              </a:rPr>
              <a:t>(</a:t>
            </a:r>
            <a:r>
              <a:rPr lang="en-GB" sz="2000" dirty="0" err="1">
                <a:solidFill>
                  <a:srgbClr val="002060"/>
                </a:solidFill>
                <a:latin typeface="Times New Roman"/>
                <a:ea typeface="Times New Roman"/>
                <a:cs typeface="Times New Roman"/>
              </a:rPr>
              <a:t>Malathion</a:t>
            </a:r>
            <a:r>
              <a:rPr lang="ar-SA" sz="2000" dirty="0">
                <a:solidFill>
                  <a:srgbClr val="002060"/>
                </a:solidFill>
                <a:latin typeface="Times New Roman"/>
                <a:ea typeface="Times New Roman"/>
              </a:rPr>
              <a:t>) </a:t>
            </a:r>
            <a:r>
              <a:rPr lang="ar-IQ" sz="2000" dirty="0" err="1">
                <a:solidFill>
                  <a:srgbClr val="002060"/>
                </a:solidFill>
                <a:latin typeface="Times New Roman"/>
                <a:ea typeface="Times New Roman"/>
              </a:rPr>
              <a:t>وديبتيركس</a:t>
            </a:r>
            <a:r>
              <a:rPr lang="en-GB" sz="2000" dirty="0" err="1">
                <a:solidFill>
                  <a:srgbClr val="002060"/>
                </a:solidFill>
                <a:latin typeface="Times New Roman"/>
                <a:ea typeface="Times New Roman"/>
                <a:cs typeface="Times New Roman"/>
              </a:rPr>
              <a:t>Dipterex</a:t>
            </a:r>
            <a:r>
              <a:rPr lang="en-GB" sz="2000" dirty="0">
                <a:solidFill>
                  <a:srgbClr val="002060"/>
                </a:solidFill>
                <a:latin typeface="Times New Roman"/>
                <a:ea typeface="Times New Roman"/>
                <a:cs typeface="Times New Roman"/>
              </a:rPr>
              <a:t>)  (</a:t>
            </a:r>
            <a:r>
              <a:rPr lang="ar-IQ" sz="2000" dirty="0">
                <a:solidFill>
                  <a:srgbClr val="002060"/>
                </a:solidFill>
                <a:latin typeface="Times New Roman"/>
                <a:ea typeface="Times New Roman"/>
              </a:rPr>
              <a:t>وهذه المركبات</a:t>
            </a:r>
            <a:r>
              <a:rPr lang="ar-SA" sz="2000" dirty="0">
                <a:solidFill>
                  <a:srgbClr val="002060"/>
                </a:solidFill>
                <a:latin typeface="Times New Roman"/>
                <a:ea typeface="Times New Roman"/>
              </a:rPr>
              <a:t> تستعمل </a:t>
            </a:r>
            <a:r>
              <a:rPr lang="ar-SA" sz="2000" dirty="0" smtClean="0">
                <a:solidFill>
                  <a:srgbClr val="002060"/>
                </a:solidFill>
                <a:latin typeface="Times New Roman"/>
                <a:ea typeface="Times New Roman"/>
              </a:rPr>
              <a:t>لإبادة </a:t>
            </a:r>
            <a:r>
              <a:rPr lang="ar-SA" sz="2000" dirty="0">
                <a:solidFill>
                  <a:srgbClr val="002060"/>
                </a:solidFill>
                <a:latin typeface="Times New Roman"/>
                <a:ea typeface="Times New Roman"/>
              </a:rPr>
              <a:t>الآفات </a:t>
            </a:r>
            <a:r>
              <a:rPr lang="ar-IQ" sz="2000" dirty="0">
                <a:solidFill>
                  <a:srgbClr val="002060"/>
                </a:solidFill>
                <a:latin typeface="Times New Roman"/>
                <a:ea typeface="Times New Roman"/>
              </a:rPr>
              <a:t>الزراعية </a:t>
            </a:r>
            <a:r>
              <a:rPr lang="ar-IQ" sz="2000" dirty="0" smtClean="0">
                <a:solidFill>
                  <a:srgbClr val="002060"/>
                </a:solidFill>
                <a:latin typeface="Times New Roman"/>
                <a:ea typeface="Times New Roman"/>
              </a:rPr>
              <a:t>والأعشاب </a:t>
            </a:r>
            <a:r>
              <a:rPr lang="ar-IQ" sz="2000" dirty="0">
                <a:solidFill>
                  <a:srgbClr val="002060"/>
                </a:solidFill>
                <a:latin typeface="Times New Roman"/>
                <a:ea typeface="Times New Roman"/>
              </a:rPr>
              <a:t>الضارة </a:t>
            </a:r>
            <a:r>
              <a:rPr lang="ar-IQ" sz="2000" dirty="0" smtClean="0">
                <a:solidFill>
                  <a:srgbClr val="002060"/>
                </a:solidFill>
                <a:latin typeface="Times New Roman"/>
                <a:ea typeface="Times New Roman"/>
              </a:rPr>
              <a:t>ولإبادة </a:t>
            </a:r>
            <a:r>
              <a:rPr lang="ar-IQ" sz="2000" dirty="0">
                <a:solidFill>
                  <a:srgbClr val="002060"/>
                </a:solidFill>
                <a:latin typeface="Times New Roman"/>
                <a:ea typeface="Times New Roman"/>
              </a:rPr>
              <a:t>الحشرات التي تؤذي الانسان وتستعمل أيضاً للقضاء على القوارض والديدان الضارة المنزلية، اغلب مركباتها سائلة </a:t>
            </a:r>
            <a:r>
              <a:rPr lang="ar-IQ" sz="2000" dirty="0" smtClean="0">
                <a:solidFill>
                  <a:srgbClr val="002060"/>
                </a:solidFill>
                <a:latin typeface="Times New Roman"/>
                <a:ea typeface="Times New Roman"/>
              </a:rPr>
              <a:t>أو زيتية </a:t>
            </a:r>
            <a:r>
              <a:rPr lang="ar-IQ" sz="2000" dirty="0">
                <a:solidFill>
                  <a:srgbClr val="002060"/>
                </a:solidFill>
                <a:latin typeface="Times New Roman"/>
                <a:ea typeface="Times New Roman"/>
              </a:rPr>
              <a:t>القوام قاتمة اللون تميل الى الاسوداد لها رائحة </a:t>
            </a:r>
            <a:r>
              <a:rPr lang="ar-IQ" sz="2000" dirty="0" err="1">
                <a:solidFill>
                  <a:srgbClr val="002060"/>
                </a:solidFill>
                <a:latin typeface="Times New Roman"/>
                <a:ea typeface="Times New Roman"/>
              </a:rPr>
              <a:t>نفاذةوكريهة</a:t>
            </a:r>
            <a:r>
              <a:rPr lang="ar-IQ" sz="2000" dirty="0">
                <a:solidFill>
                  <a:srgbClr val="002060"/>
                </a:solidFill>
                <a:latin typeface="Times New Roman"/>
                <a:ea typeface="Times New Roman"/>
              </a:rPr>
              <a:t> تذب في المذيبات العضوية، لكنها قابلة للذوبان في الماء ، </a:t>
            </a:r>
            <a:r>
              <a:rPr lang="ar-IQ" sz="2000" dirty="0" smtClean="0">
                <a:solidFill>
                  <a:srgbClr val="002060"/>
                </a:solidFill>
                <a:latin typeface="Times New Roman"/>
                <a:ea typeface="Times New Roman"/>
              </a:rPr>
              <a:t>التأثير </a:t>
            </a:r>
            <a:r>
              <a:rPr lang="ar-IQ" sz="2000" dirty="0">
                <a:solidFill>
                  <a:srgbClr val="002060"/>
                </a:solidFill>
                <a:latin typeface="Times New Roman"/>
                <a:ea typeface="Times New Roman"/>
              </a:rPr>
              <a:t>السمي لها شديدة المية وخطورتها تكمن في تأثيرها على أنزيم </a:t>
            </a:r>
            <a:r>
              <a:rPr lang="ar-IQ" sz="2000" dirty="0" err="1">
                <a:solidFill>
                  <a:srgbClr val="002060"/>
                </a:solidFill>
                <a:latin typeface="Times New Roman"/>
                <a:ea typeface="Times New Roman"/>
              </a:rPr>
              <a:t>الكولينستيراز</a:t>
            </a:r>
            <a:r>
              <a:rPr lang="en-GB" sz="2000" dirty="0">
                <a:solidFill>
                  <a:srgbClr val="002060"/>
                </a:solidFill>
                <a:latin typeface="Times New Roman"/>
                <a:ea typeface="Times New Roman"/>
                <a:cs typeface="Times New Roman"/>
              </a:rPr>
              <a:t>(Cholinesterase) </a:t>
            </a:r>
            <a:r>
              <a:rPr lang="ar-IQ" sz="2000" dirty="0">
                <a:solidFill>
                  <a:srgbClr val="002060"/>
                </a:solidFill>
                <a:latin typeface="Times New Roman"/>
                <a:ea typeface="Times New Roman"/>
              </a:rPr>
              <a:t> والموجودة في الجسم وتثبيط عملها ، هذا التثبيط تزداد نسبته باستمرار التعرض لهذه المبيدات.</a:t>
            </a:r>
            <a:r>
              <a:rPr lang="en-US" sz="2000" dirty="0">
                <a:solidFill>
                  <a:srgbClr val="002060"/>
                </a:solidFill>
                <a:latin typeface="Times New Roman"/>
                <a:ea typeface="Times New Roman"/>
                <a:cs typeface="Simplified Arabic"/>
              </a:rPr>
              <a:t/>
            </a:r>
            <a:br>
              <a:rPr lang="en-US" sz="2000" dirty="0">
                <a:solidFill>
                  <a:srgbClr val="002060"/>
                </a:solidFill>
                <a:latin typeface="Times New Roman"/>
                <a:ea typeface="Times New Roman"/>
                <a:cs typeface="Simplified Arabic"/>
              </a:rPr>
            </a:br>
            <a:r>
              <a:rPr lang="ar-SA" sz="2000" dirty="0">
                <a:solidFill>
                  <a:srgbClr val="002060"/>
                </a:solidFill>
                <a:latin typeface="Times New Roman"/>
                <a:ea typeface="Times New Roman"/>
              </a:rPr>
              <a:t>وهناك مواد غنية بالمعادن</a:t>
            </a:r>
            <a:r>
              <a:rPr lang="en-GB" sz="2000" dirty="0">
                <a:solidFill>
                  <a:srgbClr val="002060"/>
                </a:solidFill>
                <a:latin typeface="Times New Roman"/>
                <a:ea typeface="Times New Roman"/>
                <a:cs typeface="Times New Roman"/>
              </a:rPr>
              <a:t>  </a:t>
            </a:r>
            <a:r>
              <a:rPr lang="ar-SA" sz="2000" dirty="0">
                <a:solidFill>
                  <a:srgbClr val="002060"/>
                </a:solidFill>
                <a:latin typeface="Times New Roman"/>
                <a:ea typeface="Times New Roman"/>
              </a:rPr>
              <a:t>والنيكوتين مثل التبغ الذي يستخدم في السكائر.</a:t>
            </a:r>
            <a:r>
              <a:rPr lang="ar-IQ" sz="2000" dirty="0">
                <a:solidFill>
                  <a:srgbClr val="002060"/>
                </a:solidFill>
                <a:latin typeface="Times New Roman"/>
                <a:ea typeface="Times New Roman"/>
              </a:rPr>
              <a:t>                                                                                                                                                                                                         </a:t>
            </a:r>
            <a:r>
              <a:rPr lang="en-US" sz="2000" dirty="0">
                <a:solidFill>
                  <a:srgbClr val="002060"/>
                </a:solidFill>
                <a:latin typeface="Times New Roman"/>
                <a:ea typeface="Times New Roman"/>
                <a:cs typeface="Simplified Arabic"/>
              </a:rPr>
              <a:t/>
            </a:r>
            <a:br>
              <a:rPr lang="en-US" sz="2000" dirty="0">
                <a:solidFill>
                  <a:srgbClr val="002060"/>
                </a:solidFill>
                <a:latin typeface="Times New Roman"/>
                <a:ea typeface="Times New Roman"/>
                <a:cs typeface="Simplified Arabic"/>
              </a:rPr>
            </a:br>
            <a:r>
              <a:rPr lang="ar-SA" sz="2000" b="1" dirty="0">
                <a:solidFill>
                  <a:srgbClr val="002060"/>
                </a:solidFill>
                <a:latin typeface="Times New Roman"/>
                <a:ea typeface="Times New Roman"/>
              </a:rPr>
              <a:t>(2)المواد الغير عضوية </a:t>
            </a:r>
            <a:r>
              <a:rPr lang="en-GB" sz="2000" b="1" dirty="0">
                <a:solidFill>
                  <a:srgbClr val="002060"/>
                </a:solidFill>
                <a:latin typeface="Times New Roman"/>
                <a:ea typeface="Times New Roman"/>
                <a:cs typeface="Times New Roman"/>
              </a:rPr>
              <a:t>:</a:t>
            </a:r>
            <a:r>
              <a:rPr lang="ar-SA" sz="2000" dirty="0">
                <a:solidFill>
                  <a:srgbClr val="002060"/>
                </a:solidFill>
                <a:latin typeface="Times New Roman"/>
                <a:ea typeface="Times New Roman"/>
              </a:rPr>
              <a:t>قد تكون على هيئة ايونات موجبة مثل الزنك </a:t>
            </a:r>
            <a:r>
              <a:rPr lang="en-GB" sz="2000" dirty="0">
                <a:solidFill>
                  <a:srgbClr val="002060"/>
                </a:solidFill>
                <a:latin typeface="Times New Roman"/>
                <a:ea typeface="Times New Roman"/>
                <a:cs typeface="Times New Roman"/>
              </a:rPr>
              <a:t>(Zn</a:t>
            </a:r>
            <a:r>
              <a:rPr lang="en-GB" sz="2000" baseline="30000" dirty="0">
                <a:solidFill>
                  <a:srgbClr val="002060"/>
                </a:solidFill>
                <a:latin typeface="Times New Roman"/>
                <a:ea typeface="Times New Roman"/>
                <a:cs typeface="Times New Roman"/>
              </a:rPr>
              <a:t>+</a:t>
            </a:r>
            <a:r>
              <a:rPr lang="en-GB" sz="2000" dirty="0">
                <a:solidFill>
                  <a:srgbClr val="002060"/>
                </a:solidFill>
                <a:latin typeface="Times New Roman"/>
                <a:ea typeface="Times New Roman"/>
                <a:cs typeface="Times New Roman"/>
              </a:rPr>
              <a:t> ) </a:t>
            </a:r>
            <a:r>
              <a:rPr lang="ar-SA" sz="2000" dirty="0">
                <a:solidFill>
                  <a:srgbClr val="002060"/>
                </a:solidFill>
                <a:latin typeface="Times New Roman"/>
                <a:ea typeface="Times New Roman"/>
              </a:rPr>
              <a:t>والنحاس</a:t>
            </a:r>
            <a:r>
              <a:rPr lang="en-GB" sz="2000" dirty="0">
                <a:solidFill>
                  <a:srgbClr val="002060"/>
                </a:solidFill>
                <a:latin typeface="Times New Roman"/>
                <a:ea typeface="Times New Roman"/>
                <a:cs typeface="Times New Roman"/>
              </a:rPr>
              <a:t> (Cu</a:t>
            </a:r>
            <a:r>
              <a:rPr lang="en-GB" sz="2000" baseline="30000" dirty="0">
                <a:solidFill>
                  <a:srgbClr val="002060"/>
                </a:solidFill>
                <a:latin typeface="Times New Roman"/>
                <a:ea typeface="Times New Roman"/>
                <a:cs typeface="Times New Roman"/>
              </a:rPr>
              <a:t>+</a:t>
            </a:r>
            <a:r>
              <a:rPr lang="en-GB" sz="2000" dirty="0">
                <a:solidFill>
                  <a:srgbClr val="002060"/>
                </a:solidFill>
                <a:latin typeface="Times New Roman"/>
                <a:ea typeface="Times New Roman"/>
                <a:cs typeface="Times New Roman"/>
              </a:rPr>
              <a:t> ) </a:t>
            </a:r>
            <a:r>
              <a:rPr lang="ar-SA" sz="2000" dirty="0">
                <a:solidFill>
                  <a:srgbClr val="002060"/>
                </a:solidFill>
                <a:latin typeface="Times New Roman"/>
                <a:ea typeface="Times New Roman"/>
              </a:rPr>
              <a:t>والحديد</a:t>
            </a:r>
            <a:r>
              <a:rPr lang="en-GB" sz="2000" dirty="0">
                <a:solidFill>
                  <a:srgbClr val="002060"/>
                </a:solidFill>
                <a:latin typeface="Times New Roman"/>
                <a:ea typeface="Times New Roman"/>
                <a:cs typeface="Times New Roman"/>
              </a:rPr>
              <a:t>(Fe</a:t>
            </a:r>
            <a:r>
              <a:rPr lang="en-GB" sz="2000" baseline="30000" dirty="0">
                <a:solidFill>
                  <a:srgbClr val="002060"/>
                </a:solidFill>
                <a:latin typeface="Times New Roman"/>
                <a:ea typeface="Times New Roman"/>
                <a:cs typeface="Times New Roman"/>
              </a:rPr>
              <a:t>++</a:t>
            </a:r>
            <a:r>
              <a:rPr lang="en-GB" sz="2000" dirty="0">
                <a:solidFill>
                  <a:srgbClr val="002060"/>
                </a:solidFill>
                <a:latin typeface="Times New Roman"/>
                <a:ea typeface="Times New Roman"/>
                <a:cs typeface="Times New Roman"/>
              </a:rPr>
              <a:t>) </a:t>
            </a:r>
            <a:r>
              <a:rPr lang="ar-SA" sz="2000" dirty="0">
                <a:solidFill>
                  <a:srgbClr val="002060"/>
                </a:solidFill>
                <a:latin typeface="Times New Roman"/>
                <a:ea typeface="Times New Roman"/>
              </a:rPr>
              <a:t> أو ايونات مثل النترات </a:t>
            </a:r>
            <a:r>
              <a:rPr lang="en-GB" sz="2000" dirty="0">
                <a:solidFill>
                  <a:srgbClr val="002060"/>
                </a:solidFill>
                <a:latin typeface="Times New Roman"/>
                <a:ea typeface="Times New Roman"/>
                <a:cs typeface="Times New Roman"/>
              </a:rPr>
              <a:t>( No</a:t>
            </a:r>
            <a:r>
              <a:rPr lang="en-GB" sz="2000" baseline="30000" dirty="0">
                <a:solidFill>
                  <a:srgbClr val="002060"/>
                </a:solidFill>
                <a:latin typeface="Times New Roman"/>
                <a:ea typeface="Times New Roman"/>
                <a:cs typeface="Times New Roman"/>
              </a:rPr>
              <a:t>-</a:t>
            </a:r>
            <a:r>
              <a:rPr lang="en-GB" sz="2000" baseline="-25000" dirty="0">
                <a:solidFill>
                  <a:srgbClr val="002060"/>
                </a:solidFill>
                <a:latin typeface="Times New Roman"/>
                <a:ea typeface="Times New Roman"/>
                <a:cs typeface="Times New Roman"/>
              </a:rPr>
              <a:t>3</a:t>
            </a:r>
            <a:r>
              <a:rPr lang="en-GB" sz="2000" dirty="0">
                <a:solidFill>
                  <a:srgbClr val="002060"/>
                </a:solidFill>
                <a:latin typeface="Times New Roman"/>
                <a:ea typeface="Times New Roman"/>
                <a:cs typeface="Times New Roman"/>
              </a:rPr>
              <a:t>) </a:t>
            </a:r>
            <a:r>
              <a:rPr lang="ar-SA" sz="2000" dirty="0">
                <a:solidFill>
                  <a:srgbClr val="002060"/>
                </a:solidFill>
                <a:latin typeface="Times New Roman"/>
                <a:ea typeface="Times New Roman"/>
              </a:rPr>
              <a:t>والفوسفات</a:t>
            </a:r>
            <a:r>
              <a:rPr lang="en-GB" sz="2000" dirty="0">
                <a:solidFill>
                  <a:srgbClr val="002060"/>
                </a:solidFill>
                <a:latin typeface="Times New Roman"/>
                <a:ea typeface="Times New Roman"/>
                <a:cs typeface="Times New Roman"/>
              </a:rPr>
              <a:t> (PO</a:t>
            </a:r>
            <a:r>
              <a:rPr lang="en-GB" sz="2000" baseline="-25000" dirty="0">
                <a:solidFill>
                  <a:srgbClr val="002060"/>
                </a:solidFill>
                <a:latin typeface="Times New Roman"/>
                <a:ea typeface="Times New Roman"/>
                <a:cs typeface="Times New Roman"/>
              </a:rPr>
              <a:t>4</a:t>
            </a:r>
            <a:r>
              <a:rPr lang="en-GB" sz="2000" baseline="30000" dirty="0">
                <a:solidFill>
                  <a:srgbClr val="002060"/>
                </a:solidFill>
                <a:latin typeface="Times New Roman"/>
                <a:ea typeface="Times New Roman"/>
                <a:cs typeface="Times New Roman"/>
              </a:rPr>
              <a:t>-</a:t>
            </a:r>
            <a:r>
              <a:rPr lang="en-GB" sz="2000" dirty="0">
                <a:solidFill>
                  <a:srgbClr val="002060"/>
                </a:solidFill>
                <a:latin typeface="Times New Roman"/>
                <a:ea typeface="Times New Roman"/>
                <a:cs typeface="Times New Roman"/>
              </a:rPr>
              <a:t> ) </a:t>
            </a:r>
            <a:r>
              <a:rPr lang="ar-SA" sz="2000" dirty="0">
                <a:solidFill>
                  <a:srgbClr val="002060"/>
                </a:solidFill>
                <a:latin typeface="Times New Roman"/>
                <a:ea typeface="Times New Roman"/>
              </a:rPr>
              <a:t>وتكون غير ايونية مثل المعادن الثقيلة كالزئبق والرصاص والكادميوم والزرنيخ . </a:t>
            </a:r>
            <a:r>
              <a:rPr lang="en-US" sz="2000" dirty="0">
                <a:solidFill>
                  <a:srgbClr val="002060"/>
                </a:solidFill>
                <a:latin typeface="Times New Roman"/>
                <a:ea typeface="Times New Roman"/>
                <a:cs typeface="Simplified Arabic"/>
              </a:rPr>
              <a:t/>
            </a:r>
            <a:br>
              <a:rPr lang="en-US" sz="2000" dirty="0">
                <a:solidFill>
                  <a:srgbClr val="002060"/>
                </a:solidFill>
                <a:latin typeface="Times New Roman"/>
                <a:ea typeface="Times New Roman"/>
                <a:cs typeface="Simplified Arabic"/>
              </a:rPr>
            </a:br>
            <a:r>
              <a:rPr lang="ar-SA" sz="2000" b="1" dirty="0">
                <a:solidFill>
                  <a:srgbClr val="002060"/>
                </a:solidFill>
                <a:latin typeface="Times New Roman"/>
                <a:ea typeface="Times New Roman"/>
              </a:rPr>
              <a:t>ثالثا</a:t>
            </a:r>
            <a:r>
              <a:rPr lang="en-GB" sz="2000" b="1" dirty="0">
                <a:solidFill>
                  <a:srgbClr val="002060"/>
                </a:solidFill>
                <a:latin typeface="Times New Roman"/>
                <a:ea typeface="Times New Roman"/>
                <a:cs typeface="Times New Roman"/>
              </a:rPr>
              <a:t> :</a:t>
            </a:r>
            <a:r>
              <a:rPr lang="ar-SA" sz="2000" b="1" dirty="0">
                <a:solidFill>
                  <a:srgbClr val="002060"/>
                </a:solidFill>
                <a:latin typeface="Times New Roman"/>
                <a:ea typeface="Times New Roman"/>
              </a:rPr>
              <a:t>درجة تحللها</a:t>
            </a:r>
            <a:r>
              <a:rPr lang="ar-SA" sz="2000" dirty="0">
                <a:solidFill>
                  <a:srgbClr val="002060"/>
                </a:solidFill>
                <a:latin typeface="Times New Roman"/>
                <a:ea typeface="Times New Roman"/>
              </a:rPr>
              <a:t> </a:t>
            </a:r>
            <a:r>
              <a:rPr lang="en-GB" sz="2000" b="1" dirty="0">
                <a:solidFill>
                  <a:srgbClr val="002060"/>
                </a:solidFill>
                <a:latin typeface="Times New Roman"/>
                <a:ea typeface="Times New Roman"/>
                <a:cs typeface="Times New Roman"/>
              </a:rPr>
              <a:t>:</a:t>
            </a:r>
            <a:r>
              <a:rPr lang="ar-SA" sz="2000" dirty="0">
                <a:solidFill>
                  <a:srgbClr val="002060"/>
                </a:solidFill>
                <a:latin typeface="Times New Roman"/>
                <a:ea typeface="Times New Roman"/>
              </a:rPr>
              <a:t>وتشمل نوعين هما</a:t>
            </a:r>
            <a:r>
              <a:rPr lang="en-GB" sz="2000" dirty="0">
                <a:solidFill>
                  <a:srgbClr val="002060"/>
                </a:solidFill>
                <a:latin typeface="Times New Roman"/>
                <a:ea typeface="Times New Roman"/>
                <a:cs typeface="Times New Roman"/>
              </a:rPr>
              <a:t> </a:t>
            </a:r>
            <a:r>
              <a:rPr lang="en-US" sz="2000" dirty="0">
                <a:solidFill>
                  <a:srgbClr val="002060"/>
                </a:solidFill>
                <a:latin typeface="Times New Roman"/>
                <a:ea typeface="Times New Roman"/>
                <a:cs typeface="Simplified Arabic"/>
              </a:rPr>
              <a:t/>
            </a:r>
            <a:br>
              <a:rPr lang="en-US" sz="2000" dirty="0">
                <a:solidFill>
                  <a:srgbClr val="002060"/>
                </a:solidFill>
                <a:latin typeface="Times New Roman"/>
                <a:ea typeface="Times New Roman"/>
                <a:cs typeface="Simplified Arabic"/>
              </a:rPr>
            </a:br>
            <a:r>
              <a:rPr lang="en-GB" sz="2000" b="1" dirty="0">
                <a:solidFill>
                  <a:srgbClr val="002060"/>
                </a:solidFill>
                <a:latin typeface="Times New Roman"/>
                <a:ea typeface="Times New Roman"/>
                <a:cs typeface="Times New Roman"/>
              </a:rPr>
              <a:t>(1)</a:t>
            </a:r>
            <a:r>
              <a:rPr lang="ar-SA" sz="2000" b="1" dirty="0">
                <a:solidFill>
                  <a:srgbClr val="002060"/>
                </a:solidFill>
                <a:latin typeface="Times New Roman"/>
                <a:ea typeface="Times New Roman"/>
              </a:rPr>
              <a:t>قابلة للتحلل</a:t>
            </a:r>
            <a:r>
              <a:rPr lang="en-GB" sz="2000" b="1" dirty="0">
                <a:solidFill>
                  <a:srgbClr val="002060"/>
                </a:solidFill>
                <a:latin typeface="Times New Roman"/>
                <a:ea typeface="Times New Roman"/>
                <a:cs typeface="Times New Roman"/>
              </a:rPr>
              <a:t>:</a:t>
            </a:r>
            <a:r>
              <a:rPr lang="en-GB" sz="2000" dirty="0">
                <a:solidFill>
                  <a:srgbClr val="002060"/>
                </a:solidFill>
                <a:latin typeface="Times New Roman"/>
                <a:ea typeface="Times New Roman"/>
                <a:cs typeface="Times New Roman"/>
              </a:rPr>
              <a:t>  </a:t>
            </a:r>
            <a:r>
              <a:rPr lang="ar-SA" sz="2000" dirty="0">
                <a:solidFill>
                  <a:srgbClr val="002060"/>
                </a:solidFill>
                <a:latin typeface="Times New Roman"/>
                <a:ea typeface="Times New Roman"/>
              </a:rPr>
              <a:t>وهي المواد التي يمكن تحللها او تكسيرها في البيئة من قبل المحللات مثل البكتريا والفطريات ، وتكون عادة أقل خطورة في تلوث البيئة </a:t>
            </a:r>
            <a:r>
              <a:rPr lang="ar-SA" sz="2000" dirty="0" smtClean="0">
                <a:solidFill>
                  <a:srgbClr val="002060"/>
                </a:solidFill>
                <a:latin typeface="Times New Roman"/>
                <a:ea typeface="Times New Roman"/>
              </a:rPr>
              <a:t>علما </a:t>
            </a:r>
            <a:r>
              <a:rPr lang="ar-SA" sz="2000" dirty="0">
                <a:solidFill>
                  <a:srgbClr val="002060"/>
                </a:solidFill>
                <a:latin typeface="Times New Roman"/>
                <a:ea typeface="Times New Roman"/>
              </a:rPr>
              <a:t>ان تأثيرها السلبي يزول حال تحللها بصورة كاملة من قبل </a:t>
            </a:r>
            <a:r>
              <a:rPr lang="ar-IQ" sz="2000" dirty="0">
                <a:solidFill>
                  <a:srgbClr val="002060"/>
                </a:solidFill>
                <a:latin typeface="Times New Roman"/>
                <a:ea typeface="Times New Roman"/>
              </a:rPr>
              <a:t>الكائنات الدقيقة</a:t>
            </a:r>
            <a:r>
              <a:rPr lang="ar-SA" sz="2000" dirty="0">
                <a:solidFill>
                  <a:srgbClr val="002060"/>
                </a:solidFill>
                <a:latin typeface="Times New Roman"/>
                <a:ea typeface="Times New Roman"/>
              </a:rPr>
              <a:t>.</a:t>
            </a:r>
            <a:r>
              <a:rPr lang="en-GB" sz="2000" dirty="0">
                <a:solidFill>
                  <a:srgbClr val="002060"/>
                </a:solidFill>
                <a:latin typeface="Times New Roman"/>
                <a:ea typeface="Times New Roman"/>
                <a:cs typeface="Times New Roman"/>
              </a:rPr>
              <a:t> </a:t>
            </a:r>
            <a:r>
              <a:rPr lang="en-US" sz="2000" dirty="0">
                <a:solidFill>
                  <a:srgbClr val="002060"/>
                </a:solidFill>
                <a:latin typeface="Times New Roman"/>
                <a:ea typeface="Times New Roman"/>
                <a:cs typeface="Simplified Arabic"/>
              </a:rPr>
              <a:t/>
            </a:r>
            <a:br>
              <a:rPr lang="en-US" sz="2000" dirty="0">
                <a:solidFill>
                  <a:srgbClr val="002060"/>
                </a:solidFill>
                <a:latin typeface="Times New Roman"/>
                <a:ea typeface="Times New Roman"/>
                <a:cs typeface="Simplified Arabic"/>
              </a:rPr>
            </a:br>
            <a:r>
              <a:rPr lang="en-GB" sz="2000" b="1" dirty="0">
                <a:solidFill>
                  <a:srgbClr val="002060"/>
                </a:solidFill>
                <a:latin typeface="Times New Roman"/>
                <a:ea typeface="Times New Roman"/>
              </a:rPr>
              <a:t>(2) </a:t>
            </a:r>
            <a:r>
              <a:rPr lang="ar-SA" sz="2000" b="1" dirty="0">
                <a:solidFill>
                  <a:srgbClr val="002060"/>
                </a:solidFill>
                <a:ea typeface="Times New Roman"/>
              </a:rPr>
              <a:t>غير قابلة </a:t>
            </a:r>
            <a:r>
              <a:rPr lang="ar-IQ" sz="2000" b="1" dirty="0">
                <a:solidFill>
                  <a:srgbClr val="002060"/>
                </a:solidFill>
                <a:ea typeface="Times New Roman"/>
              </a:rPr>
              <a:t>للتحلل</a:t>
            </a:r>
            <a:r>
              <a:rPr lang="en-GB" sz="2000" b="1" dirty="0">
                <a:solidFill>
                  <a:srgbClr val="002060"/>
                </a:solidFill>
                <a:latin typeface="Times New Roman"/>
                <a:ea typeface="Times New Roman"/>
              </a:rPr>
              <a:t>:</a:t>
            </a:r>
            <a:r>
              <a:rPr lang="en-GB" sz="2000" dirty="0">
                <a:solidFill>
                  <a:srgbClr val="002060"/>
                </a:solidFill>
                <a:latin typeface="Times New Roman"/>
                <a:ea typeface="Times New Roman"/>
              </a:rPr>
              <a:t>  </a:t>
            </a:r>
            <a:r>
              <a:rPr lang="ar-SA" sz="2000" dirty="0">
                <a:solidFill>
                  <a:srgbClr val="002060"/>
                </a:solidFill>
                <a:ea typeface="Times New Roman"/>
              </a:rPr>
              <a:t>وهي تشمل مواد كيميائية وصناعية ذات </a:t>
            </a:r>
            <a:r>
              <a:rPr lang="ar-SA" sz="2000" dirty="0" smtClean="0">
                <a:solidFill>
                  <a:srgbClr val="002060"/>
                </a:solidFill>
                <a:ea typeface="Times New Roman"/>
              </a:rPr>
              <a:t>تأثير</a:t>
            </a:r>
            <a:r>
              <a:rPr lang="ar-IQ" sz="2000" dirty="0" smtClean="0">
                <a:solidFill>
                  <a:srgbClr val="002060"/>
                </a:solidFill>
                <a:ea typeface="Times New Roman"/>
              </a:rPr>
              <a:t> </a:t>
            </a:r>
            <a:r>
              <a:rPr lang="ar-SA" sz="2000" dirty="0" smtClean="0">
                <a:solidFill>
                  <a:srgbClr val="002060"/>
                </a:solidFill>
                <a:ea typeface="Times New Roman"/>
              </a:rPr>
              <a:t>تراكمي </a:t>
            </a:r>
            <a:r>
              <a:rPr lang="ar-SA" sz="2000" dirty="0">
                <a:solidFill>
                  <a:srgbClr val="002060"/>
                </a:solidFill>
                <a:ea typeface="Times New Roman"/>
              </a:rPr>
              <a:t>في </a:t>
            </a:r>
            <a:r>
              <a:rPr lang="ar-IQ" sz="2000" dirty="0">
                <a:solidFill>
                  <a:srgbClr val="002060"/>
                </a:solidFill>
                <a:ea typeface="Times New Roman"/>
              </a:rPr>
              <a:t>البيئة</a:t>
            </a:r>
            <a:r>
              <a:rPr lang="ar-SA" sz="2000" dirty="0">
                <a:solidFill>
                  <a:srgbClr val="002060"/>
                </a:solidFill>
                <a:ea typeface="Times New Roman"/>
              </a:rPr>
              <a:t> </a:t>
            </a:r>
            <a:r>
              <a:rPr lang="ar-SA" sz="2000" dirty="0" smtClean="0">
                <a:solidFill>
                  <a:srgbClr val="002060"/>
                </a:solidFill>
                <a:ea typeface="Times New Roman"/>
              </a:rPr>
              <a:t>ولا</a:t>
            </a:r>
            <a:r>
              <a:rPr lang="ar-IQ" sz="2000" dirty="0" smtClean="0">
                <a:solidFill>
                  <a:srgbClr val="002060"/>
                </a:solidFill>
                <a:ea typeface="Times New Roman"/>
              </a:rPr>
              <a:t> </a:t>
            </a:r>
            <a:r>
              <a:rPr lang="ar-SA" sz="2000" dirty="0" smtClean="0">
                <a:solidFill>
                  <a:srgbClr val="002060"/>
                </a:solidFill>
                <a:ea typeface="Times New Roman"/>
              </a:rPr>
              <a:t>يمكن </a:t>
            </a:r>
            <a:r>
              <a:rPr lang="ar-SA" sz="2000" dirty="0">
                <a:solidFill>
                  <a:srgbClr val="002060"/>
                </a:solidFill>
                <a:ea typeface="Times New Roman"/>
              </a:rPr>
              <a:t>تحللها مثل مبيدات الحشرات ومبيدات الفطريات</a:t>
            </a:r>
            <a:r>
              <a:rPr lang="en-GB" sz="2000" dirty="0">
                <a:solidFill>
                  <a:srgbClr val="002060"/>
                </a:solidFill>
                <a:latin typeface="Times New Roman"/>
                <a:ea typeface="Times New Roman"/>
              </a:rPr>
              <a:t>  </a:t>
            </a:r>
            <a:r>
              <a:rPr lang="ar-SA" sz="2000" dirty="0">
                <a:solidFill>
                  <a:srgbClr val="002060"/>
                </a:solidFill>
                <a:ea typeface="Times New Roman"/>
              </a:rPr>
              <a:t>ومواد بلاستيكية والنايلون وبعض المنظفات ، حيث انها تبقى عالقة في التربة فترات طويلة فد تصل الى خمسة عشر </a:t>
            </a:r>
            <a:r>
              <a:rPr lang="ar-IQ" sz="2000" dirty="0">
                <a:solidFill>
                  <a:srgbClr val="002060"/>
                </a:solidFill>
                <a:ea typeface="Times New Roman"/>
              </a:rPr>
              <a:t>سنة</a:t>
            </a:r>
            <a:r>
              <a:rPr lang="ar-SA" sz="2000" dirty="0">
                <a:solidFill>
                  <a:srgbClr val="002060"/>
                </a:solidFill>
                <a:ea typeface="Times New Roman"/>
              </a:rPr>
              <a:t>. </a:t>
            </a:r>
            <a:endParaRPr lang="en-US" sz="2000" dirty="0">
              <a:solidFill>
                <a:srgbClr val="002060"/>
              </a:solidFill>
            </a:endParaRPr>
          </a:p>
        </p:txBody>
      </p:sp>
    </p:spTree>
    <p:extLst>
      <p:ext uri="{BB962C8B-B14F-4D97-AF65-F5344CB8AC3E}">
        <p14:creationId xmlns:p14="http://schemas.microsoft.com/office/powerpoint/2010/main" val="31735903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1074</TotalTime>
  <Words>2359</Words>
  <Application>Microsoft Office PowerPoint</Application>
  <PresentationFormat>مخصص</PresentationFormat>
  <Paragraphs>95</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Office Theme</vt:lpstr>
      <vt:lpstr>                                                                                                                                             محاضرات في  التلوث البيئي  قسم الفيزياء- المرحلة الرابعة م. جاسم محمد عبد اللطيف      </vt:lpstr>
      <vt:lpstr>المحاضرة الخامسة الفصل الثاني آثار التلوث</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ثانيا" :تركيبها الكيميائي :يمكن تقسيمها الى نوعين رئيسيين:-  (1) مواد عضوية :تشمل تلك المواد التي تكون غنية بالكلور مثل المبيدات الحشرات كالكلوردين والالدين ودي دي تي (DDT) . كما ان هناك مواد عضوية غنية بالفسفور تسمى مجموعة المبيدات الفسفورية مثل البراثيوم  ( (Parathionوالملاثيون(Malathion) وديبتيركسDipterex)  (وهذه المركبات تستعمل لإبادة الآفات الزراعية والأعشاب الضارة ولإبادة الحشرات التي تؤذي الانسان وتستعمل أيضاً للقضاء على القوارض والديدان الضارة المنزلية، اغلب مركباتها سائلة أو زيتية القوام قاتمة اللون تميل الى الاسوداد لها رائحة نفاذةوكريهة تذب في المذيبات العضوية، لكنها قابلة للذوبان في الماء ، التأثير السمي لها شديدة المية وخطورتها تكمن في تأثيرها على أنزيم الكولينستيراز(Cholinesterase)  والموجودة في الجسم وتثبيط عملها ، هذا التثبيط تزداد نسبته باستمرار التعرض لهذه المبيدات. وهناك مواد غنية بالمعادن  والنيكوتين مثل التبغ الذي يستخدم في السكائر.                                                                                                                                                                                                          (2)المواد الغير عضوية :قد تكون على هيئة ايونات موجبة مثل الزنك (Zn+ ) والنحاس (Cu+ ) والحديد(Fe++)  أو ايونات مثل النترات ( No-3) والفوسفات (PO4- ) وتكون غير ايونية مثل المعادن الثقيلة كالزئبق والرصاص والكادميوم والزرنيخ .  ثالثا :درجة تحللها :وتشمل نوعين هما  (1)قابلة للتحلل:  وهي المواد التي يمكن تحللها او تكسيرها في البيئة من قبل المحللات مثل البكتريا والفطريات ، وتكون عادة أقل خطورة في تلوث البيئة علما ان تأثيرها السلبي يزول حال تحللها بصورة كاملة من قبل الكائنات الدقيقة.  (2) غير قابلة للتحلل:  وهي تشمل مواد كيميائية وصناعية ذات تأثير تراكمي في البيئة ولا يمكن تحللها مثل مبيدات الحشرات ومبيدات الفطريات  ومواد بلاستيكية والنايلون وبعض المنظفات ، حيث انها تبقى عالقة في التربة فترات طويلة فد تصل الى خمسة عشر سنة. </vt:lpstr>
      <vt:lpstr>عرض تقديمي في PowerPoint</vt:lpstr>
      <vt:lpstr> خواص الملوثات (Properties of pollutants) </vt:lpstr>
      <vt:lpstr>مستويات التلوث (Pollution levels)</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التلوث البيئي</dc:title>
  <dc:creator>jasim</dc:creator>
  <cp:lastModifiedBy>DR.Ahmed Saker 2o1O</cp:lastModifiedBy>
  <cp:revision>119</cp:revision>
  <dcterms:created xsi:type="dcterms:W3CDTF">2018-10-15T14:00:14Z</dcterms:created>
  <dcterms:modified xsi:type="dcterms:W3CDTF">2019-12-30T19:29:35Z</dcterms:modified>
</cp:coreProperties>
</file>